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3" r:id="rId4"/>
    <p:sldId id="259" r:id="rId5"/>
    <p:sldId id="264" r:id="rId6"/>
    <p:sldId id="265" r:id="rId7"/>
    <p:sldId id="266" r:id="rId8"/>
    <p:sldId id="267" r:id="rId9"/>
    <p:sldId id="268" r:id="rId10"/>
    <p:sldId id="269" r:id="rId11"/>
    <p:sldId id="270" r:id="rId12"/>
    <p:sldId id="271" r:id="rId13"/>
    <p:sldId id="274" r:id="rId14"/>
    <p:sldId id="275" r:id="rId15"/>
    <p:sldId id="272" r:id="rId16"/>
    <p:sldId id="276" r:id="rId17"/>
    <p:sldId id="277" r:id="rId18"/>
    <p:sldId id="278" r:id="rId19"/>
    <p:sldId id="279" r:id="rId20"/>
    <p:sldId id="281" r:id="rId21"/>
    <p:sldId id="282" r:id="rId22"/>
    <p:sldId id="283" r:id="rId23"/>
    <p:sldId id="284" r:id="rId24"/>
    <p:sldId id="285" r:id="rId25"/>
    <p:sldId id="273" r:id="rId26"/>
    <p:sldId id="280" r:id="rId27"/>
    <p:sldId id="260" r:id="rId28"/>
  </p:sldIdLst>
  <p:sldSz cx="9144000" cy="6858000" type="screen4x3"/>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FD3F0-3F5B-4AB4-8282-4E13400274F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E8839-71D5-49CF-8113-AC4650E6FA2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8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FD3F0-3F5B-4AB4-8282-4E13400274F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324419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FD3F0-3F5B-4AB4-8282-4E13400274F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367568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FD3F0-3F5B-4AB4-8282-4E13400274F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414223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FD3F0-3F5B-4AB4-8282-4E13400274FB}"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E8839-71D5-49CF-8113-AC4650E6FA2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23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FD3F0-3F5B-4AB4-8282-4E13400274FB}"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38477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FD3F0-3F5B-4AB4-8282-4E13400274FB}"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417108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FD3F0-3F5B-4AB4-8282-4E13400274FB}"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265670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5FD3F0-3F5B-4AB4-8282-4E13400274FB}" type="datetimeFigureOut">
              <a:rPr lang="en-US" smtClean="0"/>
              <a:t>11/30/2021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194965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85FD3F0-3F5B-4AB4-8282-4E13400274FB}" type="datetimeFigureOut">
              <a:rPr lang="en-US" smtClean="0"/>
              <a:t>11/30/2021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DE8839-71D5-49CF-8113-AC4650E6FA2D}" type="slidenum">
              <a:rPr lang="en-US" smtClean="0"/>
              <a:t>‹#›</a:t>
            </a:fld>
            <a:endParaRPr lang="en-US"/>
          </a:p>
        </p:txBody>
      </p:sp>
    </p:spTree>
    <p:extLst>
      <p:ext uri="{BB962C8B-B14F-4D97-AF65-F5344CB8AC3E}">
        <p14:creationId xmlns:p14="http://schemas.microsoft.com/office/powerpoint/2010/main" val="216049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5FD3F0-3F5B-4AB4-8282-4E13400274FB}"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E8839-71D5-49CF-8113-AC4650E6FA2D}" type="slidenum">
              <a:rPr lang="en-US" smtClean="0"/>
              <a:t>‹#›</a:t>
            </a:fld>
            <a:endParaRPr lang="en-US"/>
          </a:p>
        </p:txBody>
      </p:sp>
    </p:spTree>
    <p:extLst>
      <p:ext uri="{BB962C8B-B14F-4D97-AF65-F5344CB8AC3E}">
        <p14:creationId xmlns:p14="http://schemas.microsoft.com/office/powerpoint/2010/main" val="80105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85FD3F0-3F5B-4AB4-8282-4E13400274FB}" type="datetimeFigureOut">
              <a:rPr lang="en-US" smtClean="0"/>
              <a:t>11/30/2021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FDE8839-71D5-49CF-8113-AC4650E6FA2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5852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sha.gov/laws-regs/regulations/standardnumber/1910/1910.6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SSE@osbt.com" TargetMode="External"/><Relationship Id="rId2" Type="http://schemas.openxmlformats.org/officeDocument/2006/relationships/hyperlink" Target="https://www.proprofs.com/quiz-school/story.php?title=NzA2MDM4P3J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C581-2AA1-4AA7-97C7-BC29E4A3EC26}"/>
              </a:ext>
            </a:extLst>
          </p:cNvPr>
          <p:cNvSpPr>
            <a:spLocks noGrp="1"/>
          </p:cNvSpPr>
          <p:nvPr>
            <p:ph type="ctrTitle"/>
          </p:nvPr>
        </p:nvSpPr>
        <p:spPr>
          <a:xfrm>
            <a:off x="800100" y="1398908"/>
            <a:ext cx="7543800" cy="1290967"/>
          </a:xfrm>
        </p:spPr>
        <p:txBody>
          <a:bodyPr>
            <a:normAutofit fontScale="90000"/>
          </a:bodyPr>
          <a:lstStyle/>
          <a:p>
            <a:pPr algn="ctr"/>
            <a:r>
              <a:rPr lang="en-US" sz="6600" b="1" dirty="0"/>
              <a:t>MANLIFT PROCEDURES</a:t>
            </a:r>
          </a:p>
        </p:txBody>
      </p:sp>
      <p:sp>
        <p:nvSpPr>
          <p:cNvPr id="3" name="Subtitle 2">
            <a:extLst>
              <a:ext uri="{FF2B5EF4-FFF2-40B4-BE49-F238E27FC236}">
                <a16:creationId xmlns:a16="http://schemas.microsoft.com/office/drawing/2014/main" id="{D9756295-0A9D-4770-B5CE-2473FFAC2910}"/>
              </a:ext>
            </a:extLst>
          </p:cNvPr>
          <p:cNvSpPr>
            <a:spLocks noGrp="1"/>
          </p:cNvSpPr>
          <p:nvPr>
            <p:ph type="subTitle" idx="1"/>
          </p:nvPr>
        </p:nvSpPr>
        <p:spPr>
          <a:xfrm>
            <a:off x="800100" y="3906981"/>
            <a:ext cx="7543800" cy="1143000"/>
          </a:xfrm>
        </p:spPr>
        <p:txBody>
          <a:bodyPr/>
          <a:lstStyle/>
          <a:p>
            <a:pPr algn="ctr"/>
            <a:r>
              <a:rPr lang="en-US" altLang="en-US" dirty="0"/>
              <a:t>OSBT SP-030-00 </a:t>
            </a:r>
          </a:p>
          <a:p>
            <a:pPr algn="ctr"/>
            <a:r>
              <a:rPr lang="en-US" dirty="0"/>
              <a:t>Employee education 2019</a:t>
            </a:r>
          </a:p>
        </p:txBody>
      </p:sp>
      <p:pic>
        <p:nvPicPr>
          <p:cNvPr id="5" name="Picture 4" descr="A close up of a sign&#10;&#10;Description automatically generated">
            <a:extLst>
              <a:ext uri="{FF2B5EF4-FFF2-40B4-BE49-F238E27FC236}">
                <a16:creationId xmlns:a16="http://schemas.microsoft.com/office/drawing/2014/main" id="{2F3CDBFB-1AA3-41B9-9DAD-C817225F5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 y="244982"/>
            <a:ext cx="7930342" cy="1153926"/>
          </a:xfrm>
          <a:prstGeom prst="rect">
            <a:avLst/>
          </a:prstGeom>
        </p:spPr>
      </p:pic>
    </p:spTree>
    <p:extLst>
      <p:ext uri="{BB962C8B-B14F-4D97-AF65-F5344CB8AC3E}">
        <p14:creationId xmlns:p14="http://schemas.microsoft.com/office/powerpoint/2010/main" val="330798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fontScale="92500" lnSpcReduction="10000"/>
          </a:bodyPr>
          <a:lstStyle/>
          <a:p>
            <a:r>
              <a:rPr lang="en-US" b="1" dirty="0"/>
              <a:t>Hazards – Electrocution (cont.)</a:t>
            </a:r>
          </a:p>
          <a:p>
            <a:pPr lvl="1">
              <a:buFont typeface="Arial" panose="020B0604020202020204" pitchFamily="34" charset="0"/>
              <a:buChar char="•"/>
            </a:pPr>
            <a:r>
              <a:rPr lang="en-US" dirty="0"/>
              <a:t>If using an electromechanical model lift, ensure that the proper gauge of extension cord wire is used and that it is in good condition and equipped with a grounding plug.</a:t>
            </a:r>
          </a:p>
          <a:p>
            <a:pPr lvl="1">
              <a:buFont typeface="Arial" panose="020B0604020202020204" pitchFamily="34" charset="0"/>
              <a:buChar char="•"/>
            </a:pPr>
            <a:r>
              <a:rPr lang="en-US" dirty="0"/>
              <a:t>Do not operate the machine outdoors if there is threat of lightening. </a:t>
            </a:r>
          </a:p>
          <a:p>
            <a:pPr lvl="2">
              <a:buFont typeface="Arial" panose="020B0604020202020204" pitchFamily="34" charset="0"/>
              <a:buChar char="•"/>
            </a:pPr>
            <a:r>
              <a:rPr lang="en-US" sz="1500" dirty="0"/>
              <a:t>Do not operate during any type of inclement weather, including windy conditions, since fall and tip-over hazards are exaggerated in these conditions.</a:t>
            </a:r>
          </a:p>
          <a:p>
            <a:pPr lvl="1">
              <a:buFont typeface="Arial" panose="020B0604020202020204" pitchFamily="34" charset="0"/>
              <a:buChar char="•"/>
            </a:pPr>
            <a:r>
              <a:rPr lang="en-US" dirty="0"/>
              <a:t>Personnel on the ground are prohibited from operating the ground controls when a Manlift is in contact with a live electrical source until such time as the electrical source is de-energized.</a:t>
            </a:r>
          </a:p>
          <a:p>
            <a:pPr lvl="1">
              <a:buFont typeface="Arial" panose="020B0604020202020204" pitchFamily="34" charset="0"/>
              <a:buChar char="•"/>
            </a:pPr>
            <a:r>
              <a:rPr lang="en-US" dirty="0"/>
              <a:t>OSHA recommends that people working on or near live power lines should wear:</a:t>
            </a:r>
          </a:p>
          <a:p>
            <a:pPr lvl="2">
              <a:buFont typeface="Arial" panose="020B0604020202020204" pitchFamily="34" charset="0"/>
              <a:buChar char="•"/>
            </a:pPr>
            <a:r>
              <a:rPr lang="en-US" sz="1500" dirty="0"/>
              <a:t>Insulated hard hats</a:t>
            </a:r>
          </a:p>
          <a:p>
            <a:pPr lvl="2">
              <a:buFont typeface="Arial" panose="020B0604020202020204" pitchFamily="34" charset="0"/>
              <a:buChar char="•"/>
            </a:pPr>
            <a:r>
              <a:rPr lang="en-US" sz="1500" dirty="0"/>
              <a:t>Voltage-rated shoes</a:t>
            </a:r>
          </a:p>
          <a:p>
            <a:pPr lvl="2">
              <a:buFont typeface="Arial" panose="020B0604020202020204" pitchFamily="34" charset="0"/>
              <a:buChar char="•"/>
            </a:pPr>
            <a:r>
              <a:rPr lang="en-US" sz="1500" dirty="0"/>
              <a:t>Rubber gloves and sleeves</a:t>
            </a:r>
          </a:p>
          <a:p>
            <a:pPr lvl="2">
              <a:buFont typeface="Arial" panose="020B0604020202020204" pitchFamily="34" charset="0"/>
              <a:buChar char="•"/>
            </a:pPr>
            <a:r>
              <a:rPr lang="en-US" sz="1500" dirty="0"/>
              <a:t>Other protective clothing</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27666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Hazards – Tip Over </a:t>
            </a:r>
          </a:p>
          <a:p>
            <a:pPr lvl="1">
              <a:buFont typeface="Arial" panose="020B0604020202020204" pitchFamily="34" charset="0"/>
              <a:buChar char="•"/>
            </a:pPr>
            <a:r>
              <a:rPr lang="en-US" dirty="0"/>
              <a:t>Tip-overs are one of the leading causes for both boom and scissor lift accidents.</a:t>
            </a:r>
          </a:p>
          <a:p>
            <a:pPr lvl="1">
              <a:buFont typeface="Arial" panose="020B0604020202020204" pitchFamily="34" charset="0"/>
              <a:buChar char="•"/>
            </a:pPr>
            <a:r>
              <a:rPr lang="en-US" dirty="0"/>
              <a:t>Scissor lift tip-overs are often due to operating in poor weather.</a:t>
            </a:r>
          </a:p>
          <a:p>
            <a:pPr lvl="1">
              <a:buFont typeface="Arial" panose="020B0604020202020204" pitchFamily="34" charset="0"/>
              <a:buChar char="•"/>
            </a:pPr>
            <a:r>
              <a:rPr lang="en-US" dirty="0"/>
              <a:t>One of the main causes for aerial lift tip-overs is boom lift on uneven ground usage.</a:t>
            </a:r>
          </a:p>
          <a:p>
            <a:pPr lvl="1">
              <a:buFont typeface="Arial" panose="020B0604020202020204" pitchFamily="34" charset="0"/>
              <a:buChar char="•"/>
            </a:pPr>
            <a:r>
              <a:rPr lang="en-US" dirty="0"/>
              <a:t>To avoid these manlift accidents, </a:t>
            </a:r>
          </a:p>
          <a:p>
            <a:pPr marL="201168" lvl="1" indent="0">
              <a:buNone/>
            </a:pPr>
            <a:r>
              <a:rPr lang="en-US" dirty="0"/>
              <a:t>   workers should never:</a:t>
            </a:r>
          </a:p>
          <a:p>
            <a:pPr lvl="2">
              <a:buFont typeface="Arial" panose="020B0604020202020204" pitchFamily="34" charset="0"/>
              <a:buChar char="•"/>
            </a:pPr>
            <a:r>
              <a:rPr lang="en-US" dirty="0"/>
              <a:t>Set up the aerial lift between overhead hazards</a:t>
            </a:r>
          </a:p>
          <a:p>
            <a:pPr lvl="2">
              <a:buFont typeface="Arial" panose="020B0604020202020204" pitchFamily="34" charset="0"/>
              <a:buChar char="•"/>
            </a:pPr>
            <a:r>
              <a:rPr lang="en-US" dirty="0"/>
              <a:t>Exceed load capacity limits</a:t>
            </a:r>
          </a:p>
          <a:p>
            <a:pPr lvl="2">
              <a:buFont typeface="Arial" panose="020B0604020202020204" pitchFamily="34" charset="0"/>
              <a:buChar char="•"/>
            </a:pPr>
            <a:r>
              <a:rPr lang="en-US" dirty="0"/>
              <a:t>Travel to a job site with an elevated lift</a:t>
            </a:r>
          </a:p>
          <a:p>
            <a:pPr lvl="2">
              <a:buFont typeface="Arial" panose="020B0604020202020204" pitchFamily="34" charset="0"/>
              <a:buChar char="•"/>
            </a:pPr>
            <a:r>
              <a:rPr lang="en-US" dirty="0"/>
              <a:t>Use the lift on uneven terrain</a:t>
            </a:r>
          </a:p>
          <a:p>
            <a:pPr lvl="2">
              <a:buFont typeface="Arial" panose="020B0604020202020204" pitchFamily="34" charset="0"/>
              <a:buChar char="•"/>
            </a:pPr>
            <a:r>
              <a:rPr lang="en-US" dirty="0"/>
              <a:t>Raise the platform in windy conditions</a:t>
            </a:r>
          </a:p>
        </p:txBody>
      </p:sp>
      <p:pic>
        <p:nvPicPr>
          <p:cNvPr id="2050" name="Picture 2" descr="Image result for Aerial Lift Tip-Overs">
            <a:extLst>
              <a:ext uri="{FF2B5EF4-FFF2-40B4-BE49-F238E27FC236}">
                <a16:creationId xmlns:a16="http://schemas.microsoft.com/office/drawing/2014/main" id="{E3BDF608-5C34-4E0C-8171-C827F3C59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1" t="7308" r="17401" b="7308"/>
          <a:stretch/>
        </p:blipFill>
        <p:spPr bwMode="auto">
          <a:xfrm>
            <a:off x="4974335" y="3331464"/>
            <a:ext cx="3249169" cy="29627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8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Hazards – Falls</a:t>
            </a:r>
          </a:p>
          <a:p>
            <a:pPr lvl="2">
              <a:buFont typeface="Arial" panose="020B0604020202020204" pitchFamily="34" charset="0"/>
              <a:buChar char="•"/>
            </a:pPr>
            <a:r>
              <a:rPr lang="en-US" sz="1700" dirty="0"/>
              <a:t>Falls are most likely to occur when the worker, aerial lift, or scissor lift is hit by a crane, a vehicle or some other object. </a:t>
            </a:r>
          </a:p>
          <a:p>
            <a:pPr lvl="2">
              <a:buFont typeface="Arial" panose="020B0604020202020204" pitchFamily="34" charset="0"/>
              <a:buChar char="•"/>
            </a:pPr>
            <a:r>
              <a:rPr lang="en-US" sz="1700" dirty="0"/>
              <a:t>Workers should ensure that fall protection measures are in place. </a:t>
            </a:r>
          </a:p>
          <a:p>
            <a:pPr lvl="2">
              <a:buFont typeface="Arial" panose="020B0604020202020204" pitchFamily="34" charset="0"/>
              <a:buChar char="•"/>
            </a:pPr>
            <a:r>
              <a:rPr lang="en-US" sz="1700" dirty="0"/>
              <a:t>This includes making sure all cables and harnesses are attached to the lift before starting the job. When operating the lift, workers also need to ensure:</a:t>
            </a:r>
          </a:p>
          <a:p>
            <a:pPr lvl="3">
              <a:buFont typeface="Arial" panose="020B0604020202020204" pitchFamily="34" charset="0"/>
              <a:buChar char="•"/>
            </a:pPr>
            <a:r>
              <a:rPr lang="en-US" dirty="0"/>
              <a:t>Access gates are closed</a:t>
            </a:r>
          </a:p>
          <a:p>
            <a:pPr lvl="3">
              <a:buFont typeface="Arial" panose="020B0604020202020204" pitchFamily="34" charset="0"/>
              <a:buChar char="•"/>
            </a:pPr>
            <a:r>
              <a:rPr lang="en-US" dirty="0"/>
              <a:t>The body harness or restraining belt is attached to the boom or bucket with a lanyard</a:t>
            </a:r>
          </a:p>
          <a:p>
            <a:pPr lvl="3">
              <a:buFont typeface="Arial" panose="020B0604020202020204" pitchFamily="34" charset="0"/>
              <a:buChar char="•"/>
            </a:pPr>
            <a:r>
              <a:rPr lang="en-US" dirty="0"/>
              <a:t>They are standing firmly on the floor of the bucket</a:t>
            </a:r>
          </a:p>
          <a:p>
            <a:pPr lvl="3">
              <a:buFont typeface="Arial" panose="020B0604020202020204" pitchFamily="34" charset="0"/>
              <a:buChar char="•"/>
            </a:pPr>
            <a:r>
              <a:rPr lang="en-US" dirty="0"/>
              <a:t>They never lean on or climb over the guard rails</a:t>
            </a:r>
          </a:p>
          <a:p>
            <a:pPr lvl="2">
              <a:buFont typeface="Arial" panose="020B0604020202020204" pitchFamily="34" charset="0"/>
              <a:buChar char="•"/>
            </a:pPr>
            <a:r>
              <a:rPr lang="en-US" sz="1700" dirty="0"/>
              <a:t>Falls from aerial and boom lifts are common due to the height in which operators work. </a:t>
            </a:r>
          </a:p>
          <a:p>
            <a:pPr lvl="2">
              <a:buFont typeface="Arial" panose="020B0604020202020204" pitchFamily="34" charset="0"/>
              <a:buChar char="•"/>
            </a:pPr>
            <a:r>
              <a:rPr lang="en-US" sz="1700" dirty="0"/>
              <a:t>Scissor lift falls often happen when the lift is used on uneven ground or during rough weather.</a:t>
            </a:r>
          </a:p>
        </p:txBody>
      </p:sp>
    </p:spTree>
    <p:extLst>
      <p:ext uri="{BB962C8B-B14F-4D97-AF65-F5344CB8AC3E}">
        <p14:creationId xmlns:p14="http://schemas.microsoft.com/office/powerpoint/2010/main" val="4847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94106"/>
          </a:xfrm>
        </p:spPr>
        <p:txBody>
          <a:bodyPr>
            <a:normAutofit/>
          </a:bodyPr>
          <a:lstStyle/>
          <a:p>
            <a:r>
              <a:rPr lang="en-US" b="1" dirty="0"/>
              <a:t>Hazards – Caught in Between</a:t>
            </a:r>
          </a:p>
          <a:p>
            <a:pPr lvl="2">
              <a:buFont typeface="Arial" panose="020B0604020202020204" pitchFamily="34" charset="0"/>
              <a:buChar char="•"/>
            </a:pPr>
            <a:r>
              <a:rPr lang="en-US" sz="1700" dirty="0"/>
              <a:t>Worker injury due to contact with objects outside the boom is a common event. </a:t>
            </a:r>
          </a:p>
          <a:p>
            <a:pPr lvl="2">
              <a:buFont typeface="Arial" panose="020B0604020202020204" pitchFamily="34" charset="0"/>
              <a:buChar char="•"/>
            </a:pPr>
            <a:r>
              <a:rPr lang="en-US" sz="1700" dirty="0"/>
              <a:t>This type of manlift accident tends to occur when the bucket is being moved. </a:t>
            </a:r>
          </a:p>
          <a:p>
            <a:pPr lvl="2">
              <a:buFont typeface="Arial" panose="020B0604020202020204" pitchFamily="34" charset="0"/>
              <a:buChar char="•"/>
            </a:pPr>
            <a:r>
              <a:rPr lang="en-US" sz="1700" dirty="0"/>
              <a:t>A worker gets caught between the edge of the bucket and another object, and injury occurs. </a:t>
            </a:r>
          </a:p>
          <a:p>
            <a:pPr lvl="2">
              <a:buFont typeface="Arial" panose="020B0604020202020204" pitchFamily="34" charset="0"/>
              <a:buChar char="•"/>
            </a:pPr>
            <a:r>
              <a:rPr lang="en-US" sz="1700" dirty="0"/>
              <a:t>The object could be a roof joist, a beam, or something else that gets in the way.</a:t>
            </a:r>
          </a:p>
          <a:p>
            <a:pPr lvl="2">
              <a:buFont typeface="Arial" panose="020B0604020202020204" pitchFamily="34" charset="0"/>
              <a:buChar char="•"/>
            </a:pPr>
            <a:r>
              <a:rPr lang="en-US" sz="1700" dirty="0"/>
              <a:t>Prevention tips:</a:t>
            </a:r>
          </a:p>
          <a:p>
            <a:pPr lvl="3">
              <a:buFont typeface="Arial" panose="020B0604020202020204" pitchFamily="34" charset="0"/>
              <a:buChar char="•"/>
            </a:pPr>
            <a:r>
              <a:rPr lang="en-US" dirty="0"/>
              <a:t>Inspect the equipment to make sure there are no loose parts. </a:t>
            </a:r>
          </a:p>
          <a:p>
            <a:pPr lvl="3">
              <a:buFont typeface="Arial" panose="020B0604020202020204" pitchFamily="34" charset="0"/>
              <a:buChar char="•"/>
            </a:pPr>
            <a:r>
              <a:rPr lang="en-US" dirty="0"/>
              <a:t>If there are rotating or moving parts, make sure they are properly guarded. </a:t>
            </a:r>
          </a:p>
          <a:p>
            <a:pPr lvl="3">
              <a:buFont typeface="Arial" panose="020B0604020202020204" pitchFamily="34" charset="0"/>
              <a:buChar char="•"/>
            </a:pPr>
            <a:r>
              <a:rPr lang="en-US" dirty="0"/>
              <a:t>Avoid wearing loose clothing. </a:t>
            </a:r>
          </a:p>
          <a:p>
            <a:pPr lvl="3">
              <a:buFont typeface="Arial" panose="020B0604020202020204" pitchFamily="34" charset="0"/>
              <a:buChar char="•"/>
            </a:pPr>
            <a:r>
              <a:rPr lang="en-US" dirty="0"/>
              <a:t>Workers on the ground should remain at a safe distance from the load. </a:t>
            </a:r>
          </a:p>
          <a:p>
            <a:pPr lvl="3">
              <a:buFont typeface="Arial" panose="020B0604020202020204" pitchFamily="34" charset="0"/>
              <a:buChar char="•"/>
            </a:pPr>
            <a:r>
              <a:rPr lang="en-US" dirty="0"/>
              <a:t>Staying out of the loading area can prevent being involved in boom lift accidents.</a:t>
            </a:r>
          </a:p>
          <a:p>
            <a:pPr lvl="3">
              <a:buFont typeface="Arial" panose="020B0604020202020204" pitchFamily="34" charset="0"/>
              <a:buChar char="•"/>
            </a:pPr>
            <a:r>
              <a:rPr lang="en-US" dirty="0"/>
              <a:t>Scissor lift operators can avoid “caught in between” accidents by staying clear of overhead hazards. </a:t>
            </a:r>
          </a:p>
          <a:p>
            <a:pPr lvl="4">
              <a:buFont typeface="Arial" panose="020B0604020202020204" pitchFamily="34" charset="0"/>
              <a:buChar char="•"/>
            </a:pPr>
            <a:r>
              <a:rPr lang="en-US" dirty="0"/>
              <a:t>These hazards can include power lines, pipes and ceilings. </a:t>
            </a:r>
          </a:p>
        </p:txBody>
      </p:sp>
    </p:spTree>
    <p:extLst>
      <p:ext uri="{BB962C8B-B14F-4D97-AF65-F5344CB8AC3E}">
        <p14:creationId xmlns:p14="http://schemas.microsoft.com/office/powerpoint/2010/main" val="202664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Hazards – Struck By</a:t>
            </a:r>
          </a:p>
          <a:p>
            <a:pPr lvl="2">
              <a:buFont typeface="Arial" panose="020B0604020202020204" pitchFamily="34" charset="0"/>
              <a:buChar char="•"/>
            </a:pPr>
            <a:r>
              <a:rPr lang="en-US" sz="1700" dirty="0"/>
              <a:t>Collapsing materials injure and kill workers every year. </a:t>
            </a:r>
          </a:p>
          <a:p>
            <a:pPr lvl="2">
              <a:buFont typeface="Arial" panose="020B0604020202020204" pitchFamily="34" charset="0"/>
              <a:buChar char="•"/>
            </a:pPr>
            <a:r>
              <a:rPr lang="en-US" sz="1700" dirty="0"/>
              <a:t>This type of accident occurs when workers aren’t aware of their surroundings and contact objects that come loose. </a:t>
            </a:r>
          </a:p>
          <a:p>
            <a:pPr lvl="2">
              <a:buFont typeface="Arial" panose="020B0604020202020204" pitchFamily="34" charset="0"/>
              <a:buChar char="•"/>
            </a:pPr>
            <a:r>
              <a:rPr lang="en-US" sz="1700" dirty="0"/>
              <a:t>All workers should be informed of any unfinished building materials on a job site.</a:t>
            </a:r>
          </a:p>
          <a:p>
            <a:pPr lvl="2">
              <a:buFont typeface="Arial" panose="020B0604020202020204" pitchFamily="34" charset="0"/>
              <a:buChar char="•"/>
            </a:pPr>
            <a:r>
              <a:rPr lang="en-US" sz="1700" dirty="0"/>
              <a:t>Workers should take care to prevent materials from coming loose and hitting people on the platform or on the ground. </a:t>
            </a:r>
          </a:p>
          <a:p>
            <a:pPr lvl="2">
              <a:buFont typeface="Arial" panose="020B0604020202020204" pitchFamily="34" charset="0"/>
              <a:buChar char="•"/>
            </a:pPr>
            <a:r>
              <a:rPr lang="en-US" sz="1700" dirty="0"/>
              <a:t>Large or heavy falling materials can also cause scissor lift tip-overs. </a:t>
            </a:r>
          </a:p>
        </p:txBody>
      </p:sp>
    </p:spTree>
    <p:extLst>
      <p:ext uri="{BB962C8B-B14F-4D97-AF65-F5344CB8AC3E}">
        <p14:creationId xmlns:p14="http://schemas.microsoft.com/office/powerpoint/2010/main" val="101551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a:xfrm>
            <a:off x="5894613" y="634946"/>
            <a:ext cx="2767693" cy="1450757"/>
          </a:xfrm>
        </p:spPr>
        <p:txBody>
          <a:bodyPr>
            <a:normAutofit/>
          </a:bodyPr>
          <a:lstStyle/>
          <a:p>
            <a:pPr algn="ctr"/>
            <a:r>
              <a:rPr lang="en-US" sz="3700" dirty="0"/>
              <a:t>MANLIFT PROCEDURES</a:t>
            </a:r>
          </a:p>
        </p:txBody>
      </p:sp>
      <p:pic>
        <p:nvPicPr>
          <p:cNvPr id="4" name="Picture 3" descr="A screenshot of a cell phone&#10;&#10;Description automatically generated">
            <a:extLst>
              <a:ext uri="{FF2B5EF4-FFF2-40B4-BE49-F238E27FC236}">
                <a16:creationId xmlns:a16="http://schemas.microsoft.com/office/drawing/2014/main" id="{BEF91DAC-906E-43E5-9A29-43FB428DEFD6}"/>
              </a:ext>
            </a:extLst>
          </p:cNvPr>
          <p:cNvPicPr>
            <a:picLocks noChangeAspect="1"/>
          </p:cNvPicPr>
          <p:nvPr/>
        </p:nvPicPr>
        <p:blipFill rotWithShape="1">
          <a:blip r:embed="rId2"/>
          <a:srcRect r="2240"/>
          <a:stretch/>
        </p:blipFill>
        <p:spPr>
          <a:xfrm>
            <a:off x="475499" y="640081"/>
            <a:ext cx="5182351" cy="5314406"/>
          </a:xfrm>
          <a:prstGeom prst="rect">
            <a:avLst/>
          </a:prstGeom>
        </p:spPr>
      </p:pic>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5894613" y="2198914"/>
            <a:ext cx="2981163" cy="3670180"/>
          </a:xfrm>
        </p:spPr>
        <p:txBody>
          <a:bodyPr>
            <a:normAutofit/>
          </a:bodyPr>
          <a:lstStyle/>
          <a:p>
            <a:r>
              <a:rPr lang="en-US" b="1" dirty="0"/>
              <a:t>Pre-Use Instructions</a:t>
            </a:r>
          </a:p>
          <a:p>
            <a:pPr lvl="1">
              <a:buFont typeface="Arial" panose="020B0604020202020204" pitchFamily="34" charset="0"/>
              <a:buChar char="•"/>
            </a:pPr>
            <a:r>
              <a:rPr lang="en-US" dirty="0"/>
              <a:t>OSBT and most manufacturers provide a list of items that should be inspected before each manlift use </a:t>
            </a:r>
          </a:p>
          <a:p>
            <a:pPr lvl="2">
              <a:buFont typeface="Arial" panose="020B0604020202020204" pitchFamily="34" charset="0"/>
              <a:buChar char="•"/>
            </a:pPr>
            <a:r>
              <a:rPr lang="en-US" dirty="0"/>
              <a:t>A </a:t>
            </a:r>
            <a:r>
              <a:rPr lang="en-US" b="1" dirty="0"/>
              <a:t>Lift Inspection Checklist and Lift Analysis Form (LSA) </a:t>
            </a:r>
            <a:r>
              <a:rPr lang="en-US" dirty="0"/>
              <a:t>is required for all work orders where a list will be used.</a:t>
            </a:r>
          </a:p>
          <a:p>
            <a:pPr lvl="2">
              <a:buFont typeface="Arial" panose="020B0604020202020204" pitchFamily="34" charset="0"/>
              <a:buChar char="•"/>
            </a:pPr>
            <a:r>
              <a:rPr lang="en-US" dirty="0"/>
              <a:t>Completed forms should be returned as part of required collateral.</a:t>
            </a:r>
          </a:p>
          <a:p>
            <a:pPr lvl="1">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742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pic>
        <p:nvPicPr>
          <p:cNvPr id="4" name="Picture 3">
            <a:extLst>
              <a:ext uri="{FF2B5EF4-FFF2-40B4-BE49-F238E27FC236}">
                <a16:creationId xmlns:a16="http://schemas.microsoft.com/office/drawing/2014/main" id="{F6984255-962E-4CD7-911A-DF2C91299500}"/>
              </a:ext>
            </a:extLst>
          </p:cNvPr>
          <p:cNvPicPr>
            <a:picLocks noChangeAspect="1"/>
          </p:cNvPicPr>
          <p:nvPr/>
        </p:nvPicPr>
        <p:blipFill>
          <a:blip r:embed="rId2"/>
          <a:stretch>
            <a:fillRect/>
          </a:stretch>
        </p:blipFill>
        <p:spPr>
          <a:xfrm>
            <a:off x="210780" y="1881553"/>
            <a:ext cx="4384080" cy="4448175"/>
          </a:xfrm>
          <a:prstGeom prst="rect">
            <a:avLst/>
          </a:prstGeom>
        </p:spPr>
      </p:pic>
      <p:pic>
        <p:nvPicPr>
          <p:cNvPr id="5" name="Picture 4">
            <a:extLst>
              <a:ext uri="{FF2B5EF4-FFF2-40B4-BE49-F238E27FC236}">
                <a16:creationId xmlns:a16="http://schemas.microsoft.com/office/drawing/2014/main" id="{CCFA9EE5-0232-4814-989A-B03F421335B6}"/>
              </a:ext>
            </a:extLst>
          </p:cNvPr>
          <p:cNvPicPr>
            <a:picLocks noChangeAspect="1"/>
          </p:cNvPicPr>
          <p:nvPr/>
        </p:nvPicPr>
        <p:blipFill>
          <a:blip r:embed="rId3"/>
          <a:stretch>
            <a:fillRect/>
          </a:stretch>
        </p:blipFill>
        <p:spPr>
          <a:xfrm>
            <a:off x="4552528" y="1867485"/>
            <a:ext cx="4591472" cy="4448175"/>
          </a:xfrm>
          <a:prstGeom prst="rect">
            <a:avLst/>
          </a:prstGeom>
        </p:spPr>
      </p:pic>
    </p:spTree>
    <p:extLst>
      <p:ext uri="{BB962C8B-B14F-4D97-AF65-F5344CB8AC3E}">
        <p14:creationId xmlns:p14="http://schemas.microsoft.com/office/powerpoint/2010/main" val="108173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rk site inspection">
            <a:extLst>
              <a:ext uri="{FF2B5EF4-FFF2-40B4-BE49-F238E27FC236}">
                <a16:creationId xmlns:a16="http://schemas.microsoft.com/office/drawing/2014/main" id="{D7E2890B-DE2E-44C2-B075-B6A7E5B84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61"/>
          <a:stretch/>
        </p:blipFill>
        <p:spPr bwMode="auto">
          <a:xfrm>
            <a:off x="2545331" y="2970445"/>
            <a:ext cx="4286250" cy="3320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Work Site Inspection</a:t>
            </a:r>
          </a:p>
          <a:p>
            <a:pPr lvl="2">
              <a:buFont typeface="Arial" panose="020B0604020202020204" pitchFamily="34" charset="0"/>
              <a:buChar char="•"/>
            </a:pPr>
            <a:r>
              <a:rPr lang="en-US" sz="1700" dirty="0"/>
              <a:t>It is necessary to inspect the work site also, items to inspect include:</a:t>
            </a:r>
          </a:p>
          <a:p>
            <a:pPr lvl="3">
              <a:buFont typeface="Arial" panose="020B0604020202020204" pitchFamily="34" charset="0"/>
              <a:buChar char="•"/>
            </a:pPr>
            <a:r>
              <a:rPr lang="en-US" sz="1700" dirty="0"/>
              <a:t>The surface on which the lift will be used</a:t>
            </a:r>
          </a:p>
          <a:p>
            <a:pPr lvl="3">
              <a:buFont typeface="Arial" panose="020B0604020202020204" pitchFamily="34" charset="0"/>
              <a:buChar char="•"/>
            </a:pPr>
            <a:r>
              <a:rPr lang="en-US" sz="1700" dirty="0"/>
              <a:t>Hazards that might create dangerous driving conditions</a:t>
            </a:r>
          </a:p>
          <a:p>
            <a:pPr lvl="3">
              <a:buFont typeface="Arial" panose="020B0604020202020204" pitchFamily="34" charset="0"/>
              <a:buChar char="•"/>
            </a:pPr>
            <a:r>
              <a:rPr lang="en-US" sz="1700" dirty="0"/>
              <a:t>Weather conditions</a:t>
            </a:r>
          </a:p>
        </p:txBody>
      </p:sp>
    </p:spTree>
    <p:extLst>
      <p:ext uri="{BB962C8B-B14F-4D97-AF65-F5344CB8AC3E}">
        <p14:creationId xmlns:p14="http://schemas.microsoft.com/office/powerpoint/2010/main" val="32991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a:t>
            </a:r>
          </a:p>
          <a:p>
            <a:pPr lvl="2">
              <a:buFont typeface="Arial" panose="020B0604020202020204" pitchFamily="34" charset="0"/>
              <a:buChar char="•"/>
            </a:pPr>
            <a:r>
              <a:rPr lang="en-US" sz="1700" dirty="0"/>
              <a:t>Most lifts are equipped with various safety features. </a:t>
            </a:r>
          </a:p>
          <a:p>
            <a:pPr lvl="2">
              <a:buFont typeface="Arial" panose="020B0604020202020204" pitchFamily="34" charset="0"/>
              <a:buChar char="•"/>
            </a:pPr>
            <a:r>
              <a:rPr lang="en-US" sz="1700" dirty="0"/>
              <a:t>Never remove or use these features for any reason other than specified by the manufacturer. </a:t>
            </a:r>
          </a:p>
          <a:p>
            <a:pPr lvl="2">
              <a:buFont typeface="Arial" panose="020B0604020202020204" pitchFamily="34" charset="0"/>
              <a:buChar char="•"/>
            </a:pPr>
            <a:r>
              <a:rPr lang="en-US" sz="1700" dirty="0"/>
              <a:t>Lifts should never be modified without written permission from the manufacturer or other equivalent entity. </a:t>
            </a:r>
          </a:p>
          <a:p>
            <a:pPr lvl="3">
              <a:buFont typeface="Arial" panose="020B0604020202020204" pitchFamily="34" charset="0"/>
              <a:buChar char="•"/>
            </a:pPr>
            <a:r>
              <a:rPr lang="en-US" dirty="0"/>
              <a:t>If modified, the lift must be at least as safe as before it was modified.</a:t>
            </a:r>
          </a:p>
          <a:p>
            <a:pPr lvl="2">
              <a:buFont typeface="Arial" panose="020B0604020202020204" pitchFamily="34" charset="0"/>
              <a:buChar char="•"/>
            </a:pPr>
            <a:r>
              <a:rPr lang="en-US" sz="1700" dirty="0"/>
              <a:t>Only authorized persons should operate an aerial lift. </a:t>
            </a:r>
          </a:p>
          <a:p>
            <a:pPr lvl="2">
              <a:buFont typeface="Arial" panose="020B0604020202020204" pitchFamily="34" charset="0"/>
              <a:buChar char="•"/>
            </a:pPr>
            <a:r>
              <a:rPr lang="en-US" sz="1700" dirty="0"/>
              <a:t>Belting off to an adjacent pole, structure or equipment while working from a lift is not permitted.</a:t>
            </a:r>
          </a:p>
          <a:p>
            <a:pPr lvl="2">
              <a:buFont typeface="Arial" panose="020B0604020202020204" pitchFamily="34" charset="0"/>
              <a:buChar char="•"/>
            </a:pPr>
            <a:r>
              <a:rPr lang="en-US" sz="1700" dirty="0"/>
              <a:t>Always stand firmly on the floor of the lift.  </a:t>
            </a:r>
          </a:p>
          <a:p>
            <a:pPr lvl="3">
              <a:buFont typeface="Arial" panose="020B0604020202020204" pitchFamily="34" charset="0"/>
              <a:buChar char="•"/>
            </a:pPr>
            <a:r>
              <a:rPr lang="en-US" dirty="0"/>
              <a:t>Do not sit or climb on the basket or guardrails or use planks, ladders or other items to attain a higher work position.</a:t>
            </a:r>
          </a:p>
        </p:txBody>
      </p:sp>
    </p:spTree>
    <p:extLst>
      <p:ext uri="{BB962C8B-B14F-4D97-AF65-F5344CB8AC3E}">
        <p14:creationId xmlns:p14="http://schemas.microsoft.com/office/powerpoint/2010/main" val="115873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a:t>
            </a:r>
          </a:p>
          <a:p>
            <a:pPr lvl="1">
              <a:buFont typeface="Arial" panose="020B0604020202020204" pitchFamily="34" charset="0"/>
              <a:buChar char="•"/>
            </a:pPr>
            <a:r>
              <a:rPr lang="en-US" sz="1700" dirty="0"/>
              <a:t>The operator should know the total load of the lift including tools, supplies and other employees. </a:t>
            </a:r>
          </a:p>
          <a:p>
            <a:pPr lvl="3">
              <a:buFont typeface="Arial" panose="020B0604020202020204" pitchFamily="34" charset="0"/>
              <a:buChar char="•"/>
            </a:pPr>
            <a:r>
              <a:rPr lang="en-US" dirty="0"/>
              <a:t>The weight of the load should be within the manufacturer's suggested maximum safe working load. </a:t>
            </a:r>
          </a:p>
          <a:p>
            <a:pPr lvl="3">
              <a:buFont typeface="Arial" panose="020B0604020202020204" pitchFamily="34" charset="0"/>
              <a:buChar char="•"/>
            </a:pPr>
            <a:r>
              <a:rPr lang="en-US" dirty="0"/>
              <a:t>Make sure the load is balanced.</a:t>
            </a:r>
          </a:p>
          <a:p>
            <a:pPr lvl="2">
              <a:buFont typeface="Arial" panose="020B0604020202020204" pitchFamily="34" charset="0"/>
              <a:buChar char="•"/>
            </a:pPr>
            <a:r>
              <a:rPr lang="en-US" sz="1700" dirty="0"/>
              <a:t>Lifts should never be used as a crane unless the manufacture has designed it to lift loads in such a manner.</a:t>
            </a:r>
          </a:p>
          <a:p>
            <a:pPr lvl="2">
              <a:buFont typeface="Arial" panose="020B0604020202020204" pitchFamily="34" charset="0"/>
              <a:buChar char="•"/>
            </a:pPr>
            <a:r>
              <a:rPr lang="en-US" sz="1700" dirty="0"/>
              <a:t>Hard hats should always be worn by operators.</a:t>
            </a:r>
          </a:p>
          <a:p>
            <a:pPr lvl="2">
              <a:buFont typeface="Arial" panose="020B0604020202020204" pitchFamily="34" charset="0"/>
              <a:buChar char="•"/>
            </a:pPr>
            <a:r>
              <a:rPr lang="en-US" sz="1700" dirty="0"/>
              <a:t>Before moving the lift, all (site) workers should be made aware of the move.</a:t>
            </a:r>
          </a:p>
          <a:p>
            <a:pPr lvl="2">
              <a:buFont typeface="Arial" panose="020B0604020202020204" pitchFamily="34" charset="0"/>
              <a:buChar char="•"/>
            </a:pPr>
            <a:r>
              <a:rPr lang="en-US" sz="1700" dirty="0"/>
              <a:t>The operator should always refer to the lift's operator manual for any other safety procedures specific to the lift.</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350641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a:t>MANLIFT PROCEDURES</a:t>
            </a:r>
            <a:endParaRPr lang="en-US" dirty="0"/>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lstStyle/>
          <a:p>
            <a:r>
              <a:rPr lang="en-US" b="1" dirty="0"/>
              <a:t>Purpose</a:t>
            </a:r>
          </a:p>
          <a:p>
            <a:pPr lvl="1">
              <a:buFont typeface="Arial" panose="020B0604020202020204" pitchFamily="34" charset="0"/>
              <a:buChar char="•"/>
            </a:pPr>
            <a:r>
              <a:rPr lang="en-US" dirty="0"/>
              <a:t>Establishes the requirements for safely operating Manlifts at OSBT (and customer sites)</a:t>
            </a:r>
          </a:p>
          <a:p>
            <a:pPr lvl="1">
              <a:buFont typeface="Arial" panose="020B0604020202020204" pitchFamily="34" charset="0"/>
              <a:buChar char="•"/>
            </a:pPr>
            <a:r>
              <a:rPr lang="en-US" dirty="0"/>
              <a:t>Provide training on OSHA’s standards regarding aerial lift devices.</a:t>
            </a:r>
          </a:p>
          <a:p>
            <a:pPr lvl="1">
              <a:buFont typeface="Arial" panose="020B0604020202020204" pitchFamily="34" charset="0"/>
              <a:buChar char="•"/>
            </a:pPr>
            <a:r>
              <a:rPr lang="en-US" dirty="0"/>
              <a:t>Many factors affect the safety of operation including proper design, installation, and maintenance of the equipment. </a:t>
            </a:r>
          </a:p>
          <a:p>
            <a:pPr lvl="2">
              <a:buFont typeface="Arial" panose="020B0604020202020204" pitchFamily="34" charset="0"/>
              <a:buChar char="•"/>
            </a:pPr>
            <a:r>
              <a:rPr lang="en-US" dirty="0"/>
              <a:t>It must be emphasized, however, that the most significant factor for safe operation is the ability of the individual employee to properly comply with the established operating procedures for Manlift use. </a:t>
            </a:r>
          </a:p>
          <a:p>
            <a:pPr lvl="1">
              <a:buFont typeface="Arial" panose="020B0604020202020204" pitchFamily="34" charset="0"/>
              <a:buChar char="•"/>
            </a:pPr>
            <a:r>
              <a:rPr lang="en-US" dirty="0"/>
              <a:t>RE: </a:t>
            </a:r>
            <a:r>
              <a:rPr lang="en-US" dirty="0">
                <a:hlinkClick r:id="rId2"/>
              </a:rPr>
              <a:t>OSHA standard 1910.68, Manlifts</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36929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 Aerial Lifts</a:t>
            </a:r>
          </a:p>
          <a:p>
            <a:pPr lvl="2">
              <a:buFont typeface="Arial" panose="020B0604020202020204" pitchFamily="34" charset="0"/>
              <a:buChar char="•"/>
            </a:pPr>
            <a:r>
              <a:rPr lang="en-US" sz="1700" dirty="0"/>
              <a:t>Brakes must be set and if the lift has outriggers they must be positioned on pads or a solid surface.</a:t>
            </a:r>
          </a:p>
          <a:p>
            <a:pPr lvl="2">
              <a:buFont typeface="Arial" panose="020B0604020202020204" pitchFamily="34" charset="0"/>
              <a:buChar char="•"/>
            </a:pPr>
            <a:r>
              <a:rPr lang="en-US" sz="1700" dirty="0"/>
              <a:t>Wheel chocks must be installed before using an aerial lift on an incline, provided they can be installed safely.</a:t>
            </a:r>
          </a:p>
          <a:p>
            <a:pPr lvl="2">
              <a:buFont typeface="Arial" panose="020B0604020202020204" pitchFamily="34" charset="0"/>
              <a:buChar char="•"/>
            </a:pPr>
            <a:r>
              <a:rPr lang="en-US" sz="1700" dirty="0"/>
              <a:t>An aerial truck should not be moved when the boom is elevated in a working position with men in the basket unless the lift is specifically designed for such operation.</a:t>
            </a:r>
          </a:p>
          <a:p>
            <a:pPr lvl="2">
              <a:buFont typeface="Arial" panose="020B0604020202020204" pitchFamily="34" charset="0"/>
              <a:buChar char="•"/>
            </a:pPr>
            <a:r>
              <a:rPr lang="en-US" sz="1700" dirty="0"/>
              <a:t>Aerial work platforms must have both platform and lower controls.</a:t>
            </a:r>
          </a:p>
          <a:p>
            <a:pPr lvl="3">
              <a:buFont typeface="Arial" panose="020B0604020202020204" pitchFamily="34" charset="0"/>
              <a:buChar char="•"/>
            </a:pPr>
            <a:r>
              <a:rPr lang="en-US" dirty="0"/>
              <a:t>Platform controls must be in or beside the platform within easy reach of the operator.</a:t>
            </a:r>
          </a:p>
          <a:p>
            <a:pPr lvl="3">
              <a:buFont typeface="Arial" panose="020B0604020202020204" pitchFamily="34" charset="0"/>
              <a:buChar char="•"/>
            </a:pPr>
            <a:r>
              <a:rPr lang="en-US" dirty="0"/>
              <a:t>Lower controls should be able to override the platform controls but should not be used unless permission has been obtained from the workers in the lift or in case of emergency.</a:t>
            </a:r>
          </a:p>
          <a:p>
            <a:pPr lvl="2">
              <a:buFont typeface="Arial" panose="020B0604020202020204" pitchFamily="34" charset="0"/>
              <a:buChar char="•"/>
            </a:pPr>
            <a:r>
              <a:rPr lang="en-US" sz="1700" dirty="0"/>
              <a:t>Before moving an aerial lift for travel, the boom(s) must be properly cradled and outriggers must be in stowed position.</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49323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 Aerial Lifts</a:t>
            </a:r>
          </a:p>
          <a:p>
            <a:pPr lvl="2">
              <a:buFont typeface="Arial" panose="020B0604020202020204" pitchFamily="34" charset="0"/>
              <a:buChar char="•"/>
            </a:pPr>
            <a:r>
              <a:rPr lang="en-US" sz="1700" dirty="0"/>
              <a:t>Brakes must be set and if the lift has outriggers they must be positioned on pads or a solid surface.</a:t>
            </a:r>
          </a:p>
          <a:p>
            <a:pPr lvl="2">
              <a:buFont typeface="Arial" panose="020B0604020202020204" pitchFamily="34" charset="0"/>
              <a:buChar char="•"/>
            </a:pPr>
            <a:r>
              <a:rPr lang="en-US" sz="1700" dirty="0"/>
              <a:t>Wheel chocks must be installed before using an aerial lift on an incline, provided they can be installed safely.</a:t>
            </a:r>
          </a:p>
          <a:p>
            <a:pPr lvl="2">
              <a:buFont typeface="Arial" panose="020B0604020202020204" pitchFamily="34" charset="0"/>
              <a:buChar char="•"/>
            </a:pPr>
            <a:r>
              <a:rPr lang="en-US" sz="1700" dirty="0"/>
              <a:t>An aerial truck should not be moved when the boom is elevated in a working position with men in the basket unless the lift is specifically designed for such operation.</a:t>
            </a:r>
          </a:p>
          <a:p>
            <a:pPr lvl="2">
              <a:buFont typeface="Arial" panose="020B0604020202020204" pitchFamily="34" charset="0"/>
              <a:buChar char="•"/>
            </a:pPr>
            <a:r>
              <a:rPr lang="en-US" sz="1700" dirty="0"/>
              <a:t>Aerial work platforms must have both platform and lower controls.</a:t>
            </a:r>
          </a:p>
          <a:p>
            <a:pPr lvl="3">
              <a:buFont typeface="Arial" panose="020B0604020202020204" pitchFamily="34" charset="0"/>
              <a:buChar char="•"/>
            </a:pPr>
            <a:r>
              <a:rPr lang="en-US" dirty="0"/>
              <a:t>Platform controls must be in or beside the platform within easy reach of the operator.</a:t>
            </a:r>
          </a:p>
          <a:p>
            <a:pPr lvl="3">
              <a:buFont typeface="Arial" panose="020B0604020202020204" pitchFamily="34" charset="0"/>
              <a:buChar char="•"/>
            </a:pPr>
            <a:r>
              <a:rPr lang="en-US" dirty="0"/>
              <a:t>Lower controls should be able to override the platform controls but should not be used unless permission has been obtained from the workers in the lift or in case of emergency.</a:t>
            </a:r>
          </a:p>
          <a:p>
            <a:pPr lvl="2">
              <a:buFont typeface="Arial" panose="020B0604020202020204" pitchFamily="34" charset="0"/>
              <a:buChar char="•"/>
            </a:pPr>
            <a:r>
              <a:rPr lang="en-US" sz="1700" dirty="0"/>
              <a:t>Before moving an aerial lift for travel, the boom(s) must be properly cradled and outriggers must be in stowed position.</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369864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 Aerial Lifts</a:t>
            </a:r>
          </a:p>
          <a:p>
            <a:pPr lvl="2">
              <a:buFont typeface="Arial" panose="020B0604020202020204" pitchFamily="34" charset="0"/>
              <a:buChar char="•"/>
            </a:pPr>
            <a:r>
              <a:rPr lang="en-US" sz="1700" dirty="0"/>
              <a:t>If transferring from the lift platform to an adjacent structure is necessary, 100% tie off is required. </a:t>
            </a:r>
          </a:p>
          <a:p>
            <a:pPr lvl="2">
              <a:buFont typeface="Arial" panose="020B0604020202020204" pitchFamily="34" charset="0"/>
              <a:buChar char="•"/>
            </a:pPr>
            <a:r>
              <a:rPr lang="en-US" sz="1700" dirty="0"/>
              <a:t>To perform the transfer, two lanyards are required. </a:t>
            </a:r>
          </a:p>
          <a:p>
            <a:pPr lvl="2">
              <a:buFont typeface="Arial" panose="020B0604020202020204" pitchFamily="34" charset="0"/>
              <a:buChar char="•"/>
            </a:pPr>
            <a:r>
              <a:rPr lang="en-US" sz="1700" dirty="0"/>
              <a:t>One must be anchored to the platform and the other to the structure. </a:t>
            </a:r>
          </a:p>
          <a:p>
            <a:pPr lvl="2">
              <a:buFont typeface="Arial" panose="020B0604020202020204" pitchFamily="34" charset="0"/>
              <a:buChar char="•"/>
            </a:pPr>
            <a:r>
              <a:rPr lang="en-US" sz="1700" dirty="0"/>
              <a:t>The platform must be within one foot of the structure.  </a:t>
            </a:r>
          </a:p>
          <a:p>
            <a:pPr lvl="2">
              <a:buFont typeface="Arial" panose="020B0604020202020204" pitchFamily="34" charset="0"/>
              <a:buChar char="•"/>
            </a:pPr>
            <a:r>
              <a:rPr lang="en-US" sz="1700" dirty="0"/>
              <a:t>A spotter on the ground should guide the operator when transporting the lift from one area to another on the work site. </a:t>
            </a:r>
          </a:p>
          <a:p>
            <a:pPr lvl="2">
              <a:buFont typeface="Arial" panose="020B0604020202020204" pitchFamily="34" charset="0"/>
              <a:buChar char="•"/>
            </a:pPr>
            <a:r>
              <a:rPr lang="en-US" sz="1700" dirty="0"/>
              <a:t>The operator must make sure that the boom is never over those working on the ground. </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246065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 Scissor Lifts</a:t>
            </a:r>
          </a:p>
          <a:p>
            <a:pPr lvl="2">
              <a:buFont typeface="Arial" panose="020B0604020202020204" pitchFamily="34" charset="0"/>
              <a:buChar char="•"/>
            </a:pPr>
            <a:r>
              <a:rPr lang="en-US" sz="1700" dirty="0"/>
              <a:t>Never raise the platform while the lift is on a truck or other vehicle.</a:t>
            </a:r>
          </a:p>
          <a:p>
            <a:pPr lvl="2">
              <a:buFont typeface="Arial" panose="020B0604020202020204" pitchFamily="34" charset="0"/>
              <a:buChar char="•"/>
            </a:pPr>
            <a:r>
              <a:rPr lang="en-US" sz="1700" dirty="0"/>
              <a:t>Employees/contractors should never ride on a scissor lift unless the following conditions exist:</a:t>
            </a:r>
          </a:p>
          <a:p>
            <a:pPr lvl="3">
              <a:buFont typeface="Arial" panose="020B0604020202020204" pitchFamily="34" charset="0"/>
              <a:buChar char="•"/>
            </a:pPr>
            <a:r>
              <a:rPr lang="en-US" dirty="0"/>
              <a:t>The surface on which the lift is being moved is within 3 degrees of level and free of pits, holes and obstructions</a:t>
            </a:r>
          </a:p>
          <a:p>
            <a:pPr lvl="3">
              <a:buFont typeface="Arial" panose="020B0604020202020204" pitchFamily="34" charset="0"/>
              <a:buChar char="•"/>
            </a:pPr>
            <a:r>
              <a:rPr lang="en-US" dirty="0"/>
              <a:t>The height to base width ratio of the lift during movement is two to one or less unless the lift is designed and manufactured to meet or exceed recognized stability test requirements such as ANSI/SIA A92.5 and A92.6</a:t>
            </a:r>
          </a:p>
          <a:p>
            <a:pPr lvl="3">
              <a:buFont typeface="Arial" panose="020B0604020202020204" pitchFamily="34" charset="0"/>
              <a:buChar char="•"/>
            </a:pPr>
            <a:r>
              <a:rPr lang="en-US" dirty="0"/>
              <a:t>The lift does not travel more than 1 foot per second</a:t>
            </a:r>
          </a:p>
          <a:p>
            <a:pPr lvl="3">
              <a:buFont typeface="Arial" panose="020B0604020202020204" pitchFamily="34" charset="0"/>
              <a:buChar char="•"/>
            </a:pPr>
            <a:r>
              <a:rPr lang="en-US" dirty="0"/>
              <a:t>No employee is on any part of the lift which extends outward beyond the wheels.</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127696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445338"/>
          </a:xfrm>
        </p:spPr>
        <p:txBody>
          <a:bodyPr>
            <a:normAutofit/>
          </a:bodyPr>
          <a:lstStyle/>
          <a:p>
            <a:r>
              <a:rPr lang="en-US" b="1" dirty="0"/>
              <a:t>General Safety Procedures – Shutdown Procedures</a:t>
            </a:r>
          </a:p>
          <a:p>
            <a:pPr lvl="2">
              <a:buFont typeface="Arial" panose="020B0604020202020204" pitchFamily="34" charset="0"/>
              <a:buChar char="•"/>
            </a:pPr>
            <a:r>
              <a:rPr lang="en-US" sz="1700" dirty="0"/>
              <a:t>Certain steps must be taken to ensure the safety of all employees and the lift in use.</a:t>
            </a:r>
          </a:p>
          <a:p>
            <a:pPr lvl="3">
              <a:buFont typeface="Arial" panose="020B0604020202020204" pitchFamily="34" charset="0"/>
              <a:buChar char="•"/>
            </a:pPr>
            <a:r>
              <a:rPr lang="en-US" dirty="0"/>
              <a:t>Lift should be lowered ad safely resting on its supports</a:t>
            </a:r>
          </a:p>
          <a:p>
            <a:pPr lvl="3">
              <a:buFont typeface="Arial" panose="020B0604020202020204" pitchFamily="34" charset="0"/>
              <a:buChar char="•"/>
            </a:pPr>
            <a:r>
              <a:rPr lang="en-US" dirty="0"/>
              <a:t>Secure lift to its supports to ensure that it does not move while being transported</a:t>
            </a:r>
          </a:p>
          <a:p>
            <a:pPr lvl="3">
              <a:buFont typeface="Arial" panose="020B0604020202020204" pitchFamily="34" charset="0"/>
              <a:buChar char="•"/>
            </a:pPr>
            <a:r>
              <a:rPr lang="en-US" dirty="0"/>
              <a:t>Raise the outriggers</a:t>
            </a:r>
          </a:p>
          <a:p>
            <a:pPr lvl="3">
              <a:buFont typeface="Arial" panose="020B0604020202020204" pitchFamily="34" charset="0"/>
              <a:buChar char="•"/>
            </a:pPr>
            <a:r>
              <a:rPr lang="en-US" dirty="0"/>
              <a:t>Shut off the power supply to the lift and outriggers</a:t>
            </a:r>
          </a:p>
          <a:p>
            <a:pPr lvl="3">
              <a:buFont typeface="Arial" panose="020B0604020202020204" pitchFamily="34" charset="0"/>
              <a:buChar char="•"/>
            </a:pPr>
            <a:r>
              <a:rPr lang="en-US" dirty="0"/>
              <a:t>Remove pads used for outriggers and wheel chocks</a:t>
            </a:r>
          </a:p>
          <a:p>
            <a:pPr lvl="3">
              <a:buFont typeface="Arial" panose="020B0604020202020204" pitchFamily="34" charset="0"/>
              <a:buChar char="•"/>
            </a:pPr>
            <a:r>
              <a:rPr lang="en-US" dirty="0"/>
              <a:t>Remove key from the ignition to prevent any unauthorized use of the lift</a:t>
            </a:r>
          </a:p>
          <a:p>
            <a:pPr lvl="3">
              <a:buFont typeface="Arial" panose="020B0604020202020204" pitchFamily="34" charset="0"/>
              <a:buChar char="•"/>
            </a:pPr>
            <a:r>
              <a:rPr lang="en-US" dirty="0"/>
              <a:t>Check the operators manual for any additional procedures</a:t>
            </a:r>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a:p>
            <a:pPr lvl="2">
              <a:buFont typeface="Arial" panose="020B0604020202020204" pitchFamily="34" charset="0"/>
              <a:buChar char="•"/>
            </a:pPr>
            <a:endParaRPr lang="en-US" sz="1700" dirty="0"/>
          </a:p>
        </p:txBody>
      </p:sp>
    </p:spTree>
    <p:extLst>
      <p:ext uri="{BB962C8B-B14F-4D97-AF65-F5344CB8AC3E}">
        <p14:creationId xmlns:p14="http://schemas.microsoft.com/office/powerpoint/2010/main" val="100761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a:xfrm>
            <a:off x="822960" y="286603"/>
            <a:ext cx="7543800" cy="1450757"/>
          </a:xfrm>
        </p:spPr>
        <p:txBody>
          <a:bodyPr>
            <a:normAutofit/>
          </a:bodyPr>
          <a:lstStyle/>
          <a:p>
            <a:pPr algn="ctr"/>
            <a:r>
              <a:rPr lang="en-US" dirty="0"/>
              <a:t>MANLIFT PROCEDURES</a:t>
            </a:r>
          </a:p>
        </p:txBody>
      </p:sp>
      <p:sp>
        <p:nvSpPr>
          <p:cNvPr id="7" name="Content Placeholder 6">
            <a:extLst>
              <a:ext uri="{FF2B5EF4-FFF2-40B4-BE49-F238E27FC236}">
                <a16:creationId xmlns:a16="http://schemas.microsoft.com/office/drawing/2014/main" id="{35BF34ED-6B2F-4E6A-8966-F5D88BDE4E96}"/>
              </a:ext>
            </a:extLst>
          </p:cNvPr>
          <p:cNvSpPr>
            <a:spLocks noGrp="1"/>
          </p:cNvSpPr>
          <p:nvPr>
            <p:ph idx="1"/>
          </p:nvPr>
        </p:nvSpPr>
        <p:spPr>
          <a:xfrm>
            <a:off x="822959" y="1845734"/>
            <a:ext cx="4841240" cy="4023360"/>
          </a:xfrm>
        </p:spPr>
        <p:txBody>
          <a:bodyPr>
            <a:normAutofit/>
          </a:bodyPr>
          <a:lstStyle/>
          <a:p>
            <a:r>
              <a:rPr lang="en-US" b="1" dirty="0"/>
              <a:t>General Safety Procedures – Fall Protection</a:t>
            </a:r>
          </a:p>
          <a:p>
            <a:pPr lvl="1">
              <a:buFont typeface="Arial" panose="020B0604020202020204" pitchFamily="34" charset="0"/>
              <a:buChar char="•"/>
            </a:pPr>
            <a:r>
              <a:rPr lang="en-US" dirty="0"/>
              <a:t>Fall protection is required for all employees that perform work on a lift if they are going to be elevated to a height of 10 feet above a lower level. </a:t>
            </a:r>
          </a:p>
          <a:p>
            <a:pPr lvl="1">
              <a:buFont typeface="Arial" panose="020B0604020202020204" pitchFamily="34" charset="0"/>
              <a:buChar char="•"/>
            </a:pPr>
            <a:r>
              <a:rPr lang="en-US" dirty="0"/>
              <a:t>All scissor lifts require fall protection and guardrails that are properly designed, maintained and meet OSHA requirements meet that requirement.</a:t>
            </a:r>
          </a:p>
          <a:p>
            <a:pPr lvl="2">
              <a:buFont typeface="Arial" panose="020B0604020202020204" pitchFamily="34" charset="0"/>
              <a:buChar char="•"/>
            </a:pPr>
            <a:r>
              <a:rPr lang="en-US" dirty="0"/>
              <a:t>If the guardrail does not meet OSHA standards, or if an employee leaves the safety of the work platform, then a personal fall arrest system utilizing a body harness is required.</a:t>
            </a:r>
          </a:p>
          <a:p>
            <a:pPr lvl="1">
              <a:buFont typeface="Arial" panose="020B0604020202020204" pitchFamily="34" charset="0"/>
              <a:buChar char="•"/>
            </a:pPr>
            <a:endParaRPr lang="en-US" dirty="0"/>
          </a:p>
        </p:txBody>
      </p:sp>
      <p:pic>
        <p:nvPicPr>
          <p:cNvPr id="8" name="Picture 5" descr="G:\Pictures\fall protection\E650QC-7.jpg">
            <a:extLst>
              <a:ext uri="{FF2B5EF4-FFF2-40B4-BE49-F238E27FC236}">
                <a16:creationId xmlns:a16="http://schemas.microsoft.com/office/drawing/2014/main" id="{D8898CC9-BDDA-4CBE-BACF-D07238D232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371"/>
          <a:stretch/>
        </p:blipFill>
        <p:spPr bwMode="auto">
          <a:xfrm>
            <a:off x="6015427" y="1916318"/>
            <a:ext cx="2351332" cy="3471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8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General Safety Procedures – Fall Protection</a:t>
            </a:r>
          </a:p>
          <a:p>
            <a:pPr lvl="1">
              <a:buFont typeface="Arial" panose="020B0604020202020204" pitchFamily="34" charset="0"/>
              <a:buChar char="•"/>
            </a:pPr>
            <a:r>
              <a:rPr lang="en-US" dirty="0"/>
              <a:t>Currently there are 3 types of </a:t>
            </a:r>
            <a:r>
              <a:rPr lang="en-US" b="1" dirty="0"/>
              <a:t>Fall Protection </a:t>
            </a:r>
            <a:r>
              <a:rPr lang="en-US" dirty="0"/>
              <a:t>measures recognized by OSHA</a:t>
            </a:r>
          </a:p>
          <a:p>
            <a:pPr marL="0" indent="0">
              <a:buNone/>
            </a:pPr>
            <a:endParaRPr lang="en-US" dirty="0"/>
          </a:p>
          <a:p>
            <a:pPr marL="0" indent="0">
              <a:buNone/>
            </a:pPr>
            <a:endParaRPr lang="en-US" dirty="0"/>
          </a:p>
          <a:p>
            <a:pPr marL="0" indent="0">
              <a:buNone/>
            </a:pPr>
            <a:endParaRPr lang="en-US" dirty="0"/>
          </a:p>
          <a:p>
            <a:pPr marL="0" indent="0">
              <a:buNone/>
            </a:pPr>
            <a:endParaRPr lang="en-US" sz="300" dirty="0"/>
          </a:p>
          <a:p>
            <a:pPr lvl="1">
              <a:buFont typeface="Arial" panose="020B0604020202020204" pitchFamily="34" charset="0"/>
              <a:buChar char="•"/>
            </a:pPr>
            <a:r>
              <a:rPr lang="en-US" dirty="0"/>
              <a:t>For the purposes of OBST partners using lifts, we practice </a:t>
            </a:r>
            <a:r>
              <a:rPr lang="en-US" b="1" u="sng" dirty="0">
                <a:solidFill>
                  <a:srgbClr val="FF0000"/>
                </a:solidFill>
              </a:rPr>
              <a:t>FALL RESTRAINT</a:t>
            </a:r>
          </a:p>
          <a:p>
            <a:pPr lvl="2"/>
            <a:r>
              <a:rPr lang="en-US" dirty="0"/>
              <a:t>Using a physical apparatus, restraint or tether to prevent a fall</a:t>
            </a:r>
          </a:p>
          <a:p>
            <a:pPr lvl="2"/>
            <a:r>
              <a:rPr lang="en-US" dirty="0"/>
              <a:t>Fall restraint systems require use of a body belt with a tether anchored to the boom or basket.</a:t>
            </a:r>
          </a:p>
          <a:p>
            <a:pPr lvl="2"/>
            <a:r>
              <a:rPr lang="en-US" dirty="0"/>
              <a:t>Fall restraint does not allow any fall distance.</a:t>
            </a:r>
          </a:p>
          <a:p>
            <a:pPr lvl="2">
              <a:buFont typeface="Arial" panose="020B0604020202020204" pitchFamily="34" charset="0"/>
              <a:buChar char="•"/>
            </a:pPr>
            <a:endParaRPr lang="en-US" dirty="0"/>
          </a:p>
        </p:txBody>
      </p:sp>
      <p:pic>
        <p:nvPicPr>
          <p:cNvPr id="5" name="Picture 1" descr="image007">
            <a:extLst>
              <a:ext uri="{FF2B5EF4-FFF2-40B4-BE49-F238E27FC236}">
                <a16:creationId xmlns:a16="http://schemas.microsoft.com/office/drawing/2014/main" id="{F068EF8A-ABE4-4AD6-8191-A3AF57DD2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31" y="2454903"/>
            <a:ext cx="7626531" cy="154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mage002">
            <a:extLst>
              <a:ext uri="{FF2B5EF4-FFF2-40B4-BE49-F238E27FC236}">
                <a16:creationId xmlns:a16="http://schemas.microsoft.com/office/drawing/2014/main" id="{06B03760-6A81-4CBD-BCE8-D6002B4A1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048" y="5004166"/>
            <a:ext cx="3601563" cy="133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82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fontScale="92500"/>
          </a:bodyPr>
          <a:lstStyle/>
          <a:p>
            <a:pPr algn="ctr"/>
            <a:r>
              <a:rPr lang="en-US" sz="3200" dirty="0"/>
              <a:t>Thank you for completing Manlift Procedures!</a:t>
            </a:r>
          </a:p>
          <a:p>
            <a:pPr algn="ctr"/>
            <a:r>
              <a:rPr lang="en-US" sz="3200" dirty="0"/>
              <a:t>Complete the </a:t>
            </a:r>
            <a:r>
              <a:rPr lang="en-US" sz="3200" dirty="0">
                <a:hlinkClick r:id="rId2"/>
              </a:rPr>
              <a:t>Manlift Procedures </a:t>
            </a:r>
            <a:r>
              <a:rPr lang="en-US" sz="3200" dirty="0"/>
              <a:t>to receive credit for this module.</a:t>
            </a:r>
          </a:p>
          <a:p>
            <a:pPr algn="ctr"/>
            <a:endParaRPr lang="en-US" sz="3200" dirty="0"/>
          </a:p>
          <a:p>
            <a:pPr marL="0" indent="0" algn="ctr">
              <a:buNone/>
            </a:pPr>
            <a:endParaRPr lang="en-US" sz="3200" dirty="0"/>
          </a:p>
          <a:p>
            <a:pPr algn="ctr"/>
            <a:r>
              <a:rPr lang="en-US" sz="3200" dirty="0"/>
              <a:t>Have questions? </a:t>
            </a:r>
          </a:p>
          <a:p>
            <a:pPr algn="ctr"/>
            <a:r>
              <a:rPr lang="en-US" sz="3200" dirty="0"/>
              <a:t>Contact </a:t>
            </a:r>
            <a:r>
              <a:rPr lang="en-US" sz="3200" dirty="0">
                <a:hlinkClick r:id="rId3"/>
              </a:rPr>
              <a:t>HSSE@osbt.com</a:t>
            </a:r>
            <a:r>
              <a:rPr lang="en-US" sz="3200" dirty="0"/>
              <a:t> </a:t>
            </a:r>
          </a:p>
          <a:p>
            <a:endParaRPr lang="en-US" dirty="0"/>
          </a:p>
        </p:txBody>
      </p:sp>
    </p:spTree>
    <p:extLst>
      <p:ext uri="{BB962C8B-B14F-4D97-AF65-F5344CB8AC3E}">
        <p14:creationId xmlns:p14="http://schemas.microsoft.com/office/powerpoint/2010/main" val="330233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lstStyle/>
          <a:p>
            <a:r>
              <a:rPr lang="en-US" b="1" dirty="0"/>
              <a:t>Ariel Lift vs. Scissor Lift</a:t>
            </a:r>
          </a:p>
          <a:p>
            <a:pPr lvl="1">
              <a:buFont typeface="Arial" panose="020B0604020202020204" pitchFamily="34" charset="0"/>
              <a:buChar char="•"/>
            </a:pPr>
            <a:r>
              <a:rPr lang="en-US" b="1" dirty="0"/>
              <a:t>Aerial device </a:t>
            </a:r>
            <a:r>
              <a:rPr lang="en-US" dirty="0"/>
              <a:t>- Any vehicle-mounted device, telescoping or articulating, or both, which is used to position personnel.</a:t>
            </a:r>
          </a:p>
          <a:p>
            <a:pPr lvl="1">
              <a:buFont typeface="Arial" panose="020B0604020202020204" pitchFamily="34" charset="0"/>
              <a:buChar char="•"/>
            </a:pPr>
            <a:r>
              <a:rPr lang="en-US" b="1" dirty="0"/>
              <a:t>Aerial (Boom) lift </a:t>
            </a:r>
            <a:r>
              <a:rPr lang="en-US" dirty="0"/>
              <a:t>- Any aerial device used to elevate personnel to job sites above ground including extensible boom platforms, aerial ladders, articulating boom platforms and vertical towers.</a:t>
            </a:r>
          </a:p>
          <a:p>
            <a:pPr lvl="2">
              <a:buFont typeface="Arial" panose="020B0604020202020204" pitchFamily="34" charset="0"/>
              <a:buChar char="•"/>
            </a:pPr>
            <a:r>
              <a:rPr lang="en-US" dirty="0"/>
              <a:t>OSHA covers the use of aerial lifts in CFR 1926.453 and 1926.454</a:t>
            </a:r>
          </a:p>
          <a:p>
            <a:pPr lvl="1">
              <a:buFont typeface="Arial" panose="020B0604020202020204" pitchFamily="34" charset="0"/>
              <a:buChar char="•"/>
            </a:pPr>
            <a:r>
              <a:rPr lang="en-US" b="1" dirty="0"/>
              <a:t>Scissor lift </a:t>
            </a:r>
            <a:r>
              <a:rPr lang="en-US" dirty="0"/>
              <a:t>- A mobile supported scaffold which can be powered or unpowered, is portable and caster or wheel-mounted.</a:t>
            </a:r>
          </a:p>
          <a:p>
            <a:pPr lvl="2">
              <a:buFont typeface="Arial" panose="020B0604020202020204" pitchFamily="34" charset="0"/>
              <a:buChar char="•"/>
            </a:pPr>
            <a:r>
              <a:rPr lang="en-US" dirty="0"/>
              <a:t>OSHA classifies scissor lifts as mobile scaffolds and covers them under CFR 1926.451, 1926.452(w) and 1926.454. </a:t>
            </a:r>
          </a:p>
          <a:p>
            <a:pPr lvl="2">
              <a:buFont typeface="Arial" panose="020B0604020202020204" pitchFamily="34" charset="0"/>
              <a:buChar char="•"/>
            </a:pPr>
            <a:endParaRPr lang="en-US" dirty="0"/>
          </a:p>
          <a:p>
            <a:pPr marL="384048" lvl="2" indent="0" algn="ctr">
              <a:buNone/>
            </a:pPr>
            <a:r>
              <a:rPr lang="en-US" sz="2000" b="1" i="1" u="sng" dirty="0">
                <a:solidFill>
                  <a:srgbClr val="FF0000"/>
                </a:solidFill>
              </a:rPr>
              <a:t>The use of fall protection is required when using both lift devices!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86605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71C6-54FA-4601-90B3-3B76EC3DA40C}"/>
              </a:ext>
            </a:extLst>
          </p:cNvPr>
          <p:cNvSpPr>
            <a:spLocks noGrp="1"/>
          </p:cNvSpPr>
          <p:nvPr>
            <p:ph type="title"/>
          </p:nvPr>
        </p:nvSpPr>
        <p:spPr>
          <a:xfrm>
            <a:off x="847887" y="575990"/>
            <a:ext cx="7514060" cy="1080937"/>
          </a:xfrm>
        </p:spPr>
        <p:txBody>
          <a:bodyPr/>
          <a:lstStyle/>
          <a:p>
            <a:pPr algn="ctr"/>
            <a:r>
              <a:rPr lang="en-US" dirty="0"/>
              <a:t>MANLIFT PROCEDURES</a:t>
            </a:r>
          </a:p>
        </p:txBody>
      </p:sp>
      <p:sp>
        <p:nvSpPr>
          <p:cNvPr id="16" name="Text Placeholder 15">
            <a:extLst>
              <a:ext uri="{FF2B5EF4-FFF2-40B4-BE49-F238E27FC236}">
                <a16:creationId xmlns:a16="http://schemas.microsoft.com/office/drawing/2014/main" id="{912DA3B0-3031-4202-B8BE-8B94A09F6275}"/>
              </a:ext>
            </a:extLst>
          </p:cNvPr>
          <p:cNvSpPr>
            <a:spLocks noGrp="1"/>
          </p:cNvSpPr>
          <p:nvPr>
            <p:ph type="body" idx="1"/>
          </p:nvPr>
        </p:nvSpPr>
        <p:spPr>
          <a:xfrm>
            <a:off x="0" y="1580497"/>
            <a:ext cx="4472327" cy="693135"/>
          </a:xfrm>
        </p:spPr>
        <p:txBody>
          <a:bodyPr/>
          <a:lstStyle/>
          <a:p>
            <a:pPr algn="ctr"/>
            <a:r>
              <a:rPr lang="en-US" b="1" dirty="0"/>
              <a:t>Scissor Lifts</a:t>
            </a:r>
          </a:p>
        </p:txBody>
      </p:sp>
      <p:pic>
        <p:nvPicPr>
          <p:cNvPr id="20" name="Picture 6" descr="Image result for scissor lift png">
            <a:extLst>
              <a:ext uri="{FF2B5EF4-FFF2-40B4-BE49-F238E27FC236}">
                <a16:creationId xmlns:a16="http://schemas.microsoft.com/office/drawing/2014/main" id="{CA8B8AD7-8658-44A2-961D-B35D63AB29E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865" r="18337"/>
          <a:stretch/>
        </p:blipFill>
        <p:spPr bwMode="auto">
          <a:xfrm>
            <a:off x="1205622" y="1984520"/>
            <a:ext cx="2138800" cy="27281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a:extLst>
              <a:ext uri="{FF2B5EF4-FFF2-40B4-BE49-F238E27FC236}">
                <a16:creationId xmlns:a16="http://schemas.microsoft.com/office/drawing/2014/main" id="{3F85E15E-F433-4599-A0A2-11C3FAA1BB20}"/>
              </a:ext>
            </a:extLst>
          </p:cNvPr>
          <p:cNvSpPr>
            <a:spLocks noGrp="1"/>
          </p:cNvSpPr>
          <p:nvPr>
            <p:ph type="body" sz="quarter" idx="3"/>
          </p:nvPr>
        </p:nvSpPr>
        <p:spPr>
          <a:xfrm>
            <a:off x="4280436" y="1574278"/>
            <a:ext cx="4474028" cy="692076"/>
          </a:xfrm>
        </p:spPr>
        <p:txBody>
          <a:bodyPr/>
          <a:lstStyle/>
          <a:p>
            <a:pPr algn="ctr"/>
            <a:r>
              <a:rPr lang="en-US" b="1" dirty="0"/>
              <a:t>Boom Lifts</a:t>
            </a:r>
          </a:p>
        </p:txBody>
      </p:sp>
      <p:pic>
        <p:nvPicPr>
          <p:cNvPr id="21" name="Picture 4" descr="Image result for boom lift png">
            <a:extLst>
              <a:ext uri="{FF2B5EF4-FFF2-40B4-BE49-F238E27FC236}">
                <a16:creationId xmlns:a16="http://schemas.microsoft.com/office/drawing/2014/main" id="{4AA390F9-A2F9-46D9-B85C-80FC5BAFA200}"/>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2996" r="13561"/>
          <a:stretch/>
        </p:blipFill>
        <p:spPr bwMode="auto">
          <a:xfrm>
            <a:off x="5304840" y="2349073"/>
            <a:ext cx="3330248" cy="340086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8D709539-0C21-4155-BFC4-51173672D0D3}"/>
              </a:ext>
            </a:extLst>
          </p:cNvPr>
          <p:cNvCxnSpPr>
            <a:cxnSpLocks/>
          </p:cNvCxnSpPr>
          <p:nvPr/>
        </p:nvCxnSpPr>
        <p:spPr>
          <a:xfrm>
            <a:off x="4355315" y="1833529"/>
            <a:ext cx="0" cy="44319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CADD50A-733E-49EF-BC04-1D781DC72BFE}"/>
              </a:ext>
            </a:extLst>
          </p:cNvPr>
          <p:cNvSpPr/>
          <p:nvPr/>
        </p:nvSpPr>
        <p:spPr>
          <a:xfrm>
            <a:off x="-117012" y="4580671"/>
            <a:ext cx="4472327" cy="1815882"/>
          </a:xfrm>
          <a:prstGeom prst="rect">
            <a:avLst/>
          </a:prstGeom>
        </p:spPr>
        <p:txBody>
          <a:bodyPr wrap="square">
            <a:spAutoFit/>
          </a:bodyPr>
          <a:lstStyle/>
          <a:p>
            <a:pPr marL="742950" lvl="1" indent="-285750">
              <a:buFont typeface="Arial" panose="020B0604020202020204" pitchFamily="34" charset="0"/>
              <a:buChar char="•"/>
            </a:pPr>
            <a:r>
              <a:rPr lang="en-US" sz="1400" dirty="0"/>
              <a:t>The electric- or gas-powered platform that is mounted on folding arms is used to provide elevated work areas or to help raise or lower unit loads. </a:t>
            </a:r>
          </a:p>
          <a:p>
            <a:pPr marL="742950" lvl="1" indent="-285750">
              <a:buFont typeface="Arial" panose="020B0604020202020204" pitchFamily="34" charset="0"/>
              <a:buChar char="•"/>
            </a:pPr>
            <a:r>
              <a:rPr lang="en-US" sz="1400" dirty="0"/>
              <a:t>The objective is to access difficult-to-reach areas in order to perform whatever work is required. </a:t>
            </a:r>
          </a:p>
          <a:p>
            <a:pPr marL="742950" lvl="1" indent="-285750">
              <a:buFont typeface="Arial" panose="020B0604020202020204" pitchFamily="34" charset="0"/>
              <a:buChar char="•"/>
            </a:pPr>
            <a:r>
              <a:rPr lang="en-US" sz="1400" dirty="0"/>
              <a:t>Scissor lifts</a:t>
            </a:r>
            <a:r>
              <a:rPr lang="en-US" sz="1400" b="1" dirty="0"/>
              <a:t> </a:t>
            </a:r>
            <a:r>
              <a:rPr lang="en-US" sz="1400" dirty="0"/>
              <a:t>provide a mobile means of reaching areas that are very high.</a:t>
            </a:r>
          </a:p>
        </p:txBody>
      </p:sp>
      <p:sp>
        <p:nvSpPr>
          <p:cNvPr id="27" name="Rectangle 26">
            <a:extLst>
              <a:ext uri="{FF2B5EF4-FFF2-40B4-BE49-F238E27FC236}">
                <a16:creationId xmlns:a16="http://schemas.microsoft.com/office/drawing/2014/main" id="{6844BCB7-2604-44DC-AF11-B858C7994C4B}"/>
              </a:ext>
            </a:extLst>
          </p:cNvPr>
          <p:cNvSpPr/>
          <p:nvPr/>
        </p:nvSpPr>
        <p:spPr>
          <a:xfrm>
            <a:off x="4003072" y="4573393"/>
            <a:ext cx="3115730" cy="1169551"/>
          </a:xfrm>
          <a:prstGeom prst="rect">
            <a:avLst/>
          </a:prstGeom>
        </p:spPr>
        <p:txBody>
          <a:bodyPr wrap="square">
            <a:spAutoFit/>
          </a:bodyPr>
          <a:lstStyle/>
          <a:p>
            <a:pPr marL="742950" lvl="1" indent="-285750">
              <a:buFont typeface="Arial" panose="020B0604020202020204" pitchFamily="34" charset="0"/>
              <a:buChar char="•"/>
            </a:pPr>
            <a:r>
              <a:rPr lang="en-US" sz="1400" dirty="0"/>
              <a:t>A maneuverable vertical boom with an open bucket or cage at the end from which a worker can perform aerial work</a:t>
            </a:r>
          </a:p>
        </p:txBody>
      </p:sp>
    </p:spTree>
    <p:extLst>
      <p:ext uri="{BB962C8B-B14F-4D97-AF65-F5344CB8AC3E}">
        <p14:creationId xmlns:p14="http://schemas.microsoft.com/office/powerpoint/2010/main" val="197136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Scissor Lift</a:t>
            </a:r>
          </a:p>
          <a:p>
            <a:pPr lvl="1">
              <a:buFont typeface="Arial" panose="020B0604020202020204" pitchFamily="34" charset="0"/>
              <a:buChar char="•"/>
            </a:pPr>
            <a:r>
              <a:rPr lang="en-US" sz="1900" dirty="0"/>
              <a:t>Best For:</a:t>
            </a:r>
            <a:r>
              <a:rPr lang="en-US" dirty="0"/>
              <a:t>				</a:t>
            </a:r>
          </a:p>
          <a:p>
            <a:pPr lvl="2">
              <a:buFont typeface="Arial" panose="020B0604020202020204" pitchFamily="34" charset="0"/>
              <a:buChar char="•"/>
            </a:pPr>
            <a:r>
              <a:rPr lang="en-US" dirty="0"/>
              <a:t>Indoor use</a:t>
            </a:r>
          </a:p>
          <a:p>
            <a:pPr lvl="2">
              <a:buFont typeface="Arial" panose="020B0604020202020204" pitchFamily="34" charset="0"/>
              <a:buChar char="•"/>
            </a:pPr>
            <a:r>
              <a:rPr lang="en-US" dirty="0"/>
              <a:t>Small spaces*</a:t>
            </a:r>
          </a:p>
          <a:p>
            <a:pPr lvl="2">
              <a:buFont typeface="Arial" panose="020B0604020202020204" pitchFamily="34" charset="0"/>
              <a:buChar char="•"/>
            </a:pPr>
            <a:r>
              <a:rPr lang="en-US" dirty="0"/>
              <a:t>Multiple personnel</a:t>
            </a:r>
          </a:p>
          <a:p>
            <a:pPr lvl="2">
              <a:buFont typeface="Arial" panose="020B0604020202020204" pitchFamily="34" charset="0"/>
              <a:buChar char="•"/>
            </a:pPr>
            <a:r>
              <a:rPr lang="en-US" dirty="0"/>
              <a:t>Narrow areas like warehouses</a:t>
            </a:r>
          </a:p>
          <a:p>
            <a:pPr lvl="2">
              <a:buFont typeface="Arial" panose="020B0604020202020204" pitchFamily="34" charset="0"/>
              <a:buChar char="•"/>
            </a:pPr>
            <a:r>
              <a:rPr lang="en-US" dirty="0"/>
              <a:t>Height: 10 feet to 60 feet</a:t>
            </a:r>
          </a:p>
          <a:p>
            <a:pPr lvl="2">
              <a:buFont typeface="Arial" panose="020B0604020202020204" pitchFamily="34" charset="0"/>
              <a:buChar char="•"/>
            </a:pPr>
            <a:r>
              <a:rPr lang="en-US" dirty="0"/>
              <a:t>Workspace size: 2 feet to 10 feet wide</a:t>
            </a:r>
          </a:p>
          <a:p>
            <a:pPr lvl="1">
              <a:buFont typeface="Arial" panose="020B0604020202020204" pitchFamily="34" charset="0"/>
              <a:buChar char="•"/>
            </a:pPr>
            <a:r>
              <a:rPr lang="en-US" dirty="0"/>
              <a:t>Scissor lifts are used to elevate workers to high areas, and they are most used in manufacturing and industrial settings. </a:t>
            </a:r>
          </a:p>
          <a:p>
            <a:pPr lvl="1">
              <a:buFont typeface="Arial" panose="020B0604020202020204" pitchFamily="34" charset="0"/>
              <a:buChar char="•"/>
            </a:pPr>
            <a:r>
              <a:rPr lang="en-US" dirty="0"/>
              <a:t>These lifts are supported by crisscrossing braces that extend upward.</a:t>
            </a:r>
          </a:p>
          <a:p>
            <a:pPr lvl="1">
              <a:buFont typeface="Arial" panose="020B0604020202020204" pitchFamily="34" charset="0"/>
              <a:buChar char="•"/>
            </a:pPr>
            <a:r>
              <a:rPr lang="en-US" dirty="0"/>
              <a:t>Most scissor lifts are designed to move only up and down. </a:t>
            </a:r>
          </a:p>
          <a:p>
            <a:pPr lvl="2">
              <a:buFont typeface="Arial" panose="020B0604020202020204" pitchFamily="34" charset="0"/>
              <a:buChar char="•"/>
            </a:pPr>
            <a:r>
              <a:rPr lang="en-US" dirty="0"/>
              <a:t>However, some can move a few feet horizontally.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32996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Scissor Lift</a:t>
            </a:r>
          </a:p>
          <a:p>
            <a:endParaRPr lang="en-US" b="1" dirty="0"/>
          </a:p>
        </p:txBody>
      </p:sp>
      <p:pic>
        <p:nvPicPr>
          <p:cNvPr id="1028" name="Picture 4" descr="Image result for scissor lift">
            <a:extLst>
              <a:ext uri="{FF2B5EF4-FFF2-40B4-BE49-F238E27FC236}">
                <a16:creationId xmlns:a16="http://schemas.microsoft.com/office/drawing/2014/main" id="{72B3FFDC-D085-4168-A7AE-3A2B93DCE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10" y="2389635"/>
            <a:ext cx="6849497" cy="358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4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p:txBody>
          <a:bodyPr/>
          <a:lstStyle/>
          <a:p>
            <a:pPr algn="ctr"/>
            <a:r>
              <a:rPr lang="en-US" dirty="0"/>
              <a:t>MANLIFT PROCEDURES</a:t>
            </a:r>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p:txBody>
          <a:bodyPr>
            <a:normAutofit/>
          </a:bodyPr>
          <a:lstStyle/>
          <a:p>
            <a:r>
              <a:rPr lang="en-US" b="1" dirty="0"/>
              <a:t>Ariel (Boom) Lift</a:t>
            </a:r>
          </a:p>
          <a:p>
            <a:pPr lvl="1">
              <a:buFont typeface="Arial" panose="020B0604020202020204" pitchFamily="34" charset="0"/>
              <a:buChar char="•"/>
            </a:pPr>
            <a:r>
              <a:rPr lang="en-US" dirty="0"/>
              <a:t>There are two basic types of boom lifts:</a:t>
            </a:r>
          </a:p>
          <a:p>
            <a:pPr lvl="2">
              <a:buFont typeface="Arial" panose="020B0604020202020204" pitchFamily="34" charset="0"/>
              <a:buChar char="•"/>
            </a:pPr>
            <a:r>
              <a:rPr lang="en-US" dirty="0"/>
              <a:t>Articulating boom lifts -  Arms that bend, making it easier to move the bucket around things</a:t>
            </a:r>
          </a:p>
          <a:p>
            <a:pPr lvl="2">
              <a:buFont typeface="Arial" panose="020B0604020202020204" pitchFamily="34" charset="0"/>
              <a:buChar char="•"/>
            </a:pPr>
            <a:r>
              <a:rPr lang="en-US" dirty="0"/>
              <a:t>Telescopic boom lifts – Straight arms, usually have higher weight capacities, but they are more difficult to maneuver</a:t>
            </a:r>
          </a:p>
          <a:p>
            <a:pPr lvl="1">
              <a:buFont typeface="Arial" panose="020B0604020202020204" pitchFamily="34" charset="0"/>
              <a:buChar char="•"/>
            </a:pPr>
            <a:r>
              <a:rPr lang="en-US" dirty="0"/>
              <a:t>Boom lifts are a remarkably versatile type of aerial lift. </a:t>
            </a:r>
          </a:p>
          <a:p>
            <a:pPr lvl="1">
              <a:buFont typeface="Arial" panose="020B0604020202020204" pitchFamily="34" charset="0"/>
              <a:buChar char="•"/>
            </a:pPr>
            <a:r>
              <a:rPr lang="en-US" dirty="0"/>
              <a:t>The major differences between types of boom lifts can be divided into three major categories:</a:t>
            </a:r>
          </a:p>
          <a:p>
            <a:pPr lvl="2">
              <a:buFont typeface="Arial" panose="020B0604020202020204" pitchFamily="34" charset="0"/>
              <a:buChar char="•"/>
            </a:pPr>
            <a:r>
              <a:rPr lang="en-US" dirty="0"/>
              <a:t>Boom type</a:t>
            </a:r>
          </a:p>
          <a:p>
            <a:pPr lvl="2">
              <a:buFont typeface="Arial" panose="020B0604020202020204" pitchFamily="34" charset="0"/>
              <a:buChar char="•"/>
            </a:pPr>
            <a:r>
              <a:rPr lang="en-US" dirty="0"/>
              <a:t>Bucket/workspace attachments</a:t>
            </a:r>
          </a:p>
          <a:p>
            <a:pPr lvl="2">
              <a:buFont typeface="Arial" panose="020B0604020202020204" pitchFamily="34" charset="0"/>
              <a:buChar char="•"/>
            </a:pPr>
            <a:r>
              <a:rPr lang="en-US" dirty="0"/>
              <a:t>Power source</a:t>
            </a:r>
          </a:p>
        </p:txBody>
      </p:sp>
    </p:spTree>
    <p:extLst>
      <p:ext uri="{BB962C8B-B14F-4D97-AF65-F5344CB8AC3E}">
        <p14:creationId xmlns:p14="http://schemas.microsoft.com/office/powerpoint/2010/main" val="180098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a:xfrm>
            <a:off x="822960" y="286604"/>
            <a:ext cx="7543800" cy="1450757"/>
          </a:xfrm>
        </p:spPr>
        <p:txBody>
          <a:bodyPr/>
          <a:lstStyle/>
          <a:p>
            <a:pPr algn="ctr"/>
            <a:r>
              <a:rPr lang="en-US"/>
              <a:t>MANLIFT PROCEDURES</a:t>
            </a:r>
            <a:endParaRPr lang="en-US" dirty="0"/>
          </a:p>
        </p:txBody>
      </p: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7543801" cy="4023360"/>
          </a:xfrm>
        </p:spPr>
        <p:txBody>
          <a:bodyPr>
            <a:normAutofit/>
          </a:bodyPr>
          <a:lstStyle/>
          <a:p>
            <a:r>
              <a:rPr lang="en-US" b="1" dirty="0"/>
              <a:t>Ariel (Boom) Lift</a:t>
            </a:r>
          </a:p>
        </p:txBody>
      </p:sp>
      <p:pic>
        <p:nvPicPr>
          <p:cNvPr id="2050" name="Picture 2" descr="Image result for aerial lift">
            <a:extLst>
              <a:ext uri="{FF2B5EF4-FFF2-40B4-BE49-F238E27FC236}">
                <a16:creationId xmlns:a16="http://schemas.microsoft.com/office/drawing/2014/main" id="{85D44967-943C-4334-AB12-9C8937F36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1" y="2283232"/>
            <a:ext cx="4951108" cy="3694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om lift">
            <a:extLst>
              <a:ext uri="{FF2B5EF4-FFF2-40B4-BE49-F238E27FC236}">
                <a16:creationId xmlns:a16="http://schemas.microsoft.com/office/drawing/2014/main" id="{9940F9D6-3610-4917-82E0-2523B80BE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947" y="2050016"/>
            <a:ext cx="3131094" cy="41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1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88040-E2B0-4256-A038-C4FF443D42B2}"/>
              </a:ext>
            </a:extLst>
          </p:cNvPr>
          <p:cNvSpPr>
            <a:spLocks noGrp="1"/>
          </p:cNvSpPr>
          <p:nvPr>
            <p:ph type="title"/>
          </p:nvPr>
        </p:nvSpPr>
        <p:spPr>
          <a:xfrm>
            <a:off x="822960" y="286603"/>
            <a:ext cx="7543800" cy="1450757"/>
          </a:xfrm>
        </p:spPr>
        <p:txBody>
          <a:bodyPr>
            <a:normAutofit/>
          </a:bodyPr>
          <a:lstStyle/>
          <a:p>
            <a:pPr algn="ctr"/>
            <a:r>
              <a:rPr lang="en-US" dirty="0"/>
              <a:t>MANLIFT PROCEDURES</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296821-6D04-41E2-8CE4-82D14F55E546}"/>
              </a:ext>
            </a:extLst>
          </p:cNvPr>
          <p:cNvSpPr>
            <a:spLocks noGrp="1"/>
          </p:cNvSpPr>
          <p:nvPr>
            <p:ph idx="1"/>
          </p:nvPr>
        </p:nvSpPr>
        <p:spPr>
          <a:xfrm>
            <a:off x="822959" y="1845734"/>
            <a:ext cx="4841240" cy="4023360"/>
          </a:xfrm>
        </p:spPr>
        <p:txBody>
          <a:bodyPr>
            <a:normAutofit/>
          </a:bodyPr>
          <a:lstStyle/>
          <a:p>
            <a:r>
              <a:rPr lang="en-US" b="1" dirty="0"/>
              <a:t>Hazards - Electrocution</a:t>
            </a:r>
          </a:p>
          <a:p>
            <a:pPr lvl="1">
              <a:buFont typeface="Arial" panose="020B0604020202020204" pitchFamily="34" charset="0"/>
              <a:buChar char="•"/>
            </a:pPr>
            <a:r>
              <a:rPr lang="en-US" dirty="0"/>
              <a:t>One of the most common and deadly hazards associated with Manlift is electrocution from contact with electrical wires and conductors. </a:t>
            </a:r>
          </a:p>
          <a:p>
            <a:pPr lvl="1">
              <a:buFont typeface="Arial" panose="020B0604020202020204" pitchFamily="34" charset="0"/>
              <a:buChar char="•"/>
            </a:pPr>
            <a:r>
              <a:rPr lang="en-US" dirty="0"/>
              <a:t>ANSI and OSHA standards specify minimum safe distances that are to be maintained while working in a Manlift. </a:t>
            </a:r>
          </a:p>
          <a:p>
            <a:pPr lvl="2">
              <a:buFont typeface="Arial" panose="020B0604020202020204" pitchFamily="34" charset="0"/>
              <a:buChar char="•"/>
            </a:pPr>
            <a:r>
              <a:rPr lang="en-US" dirty="0"/>
              <a:t>If these distances cannot be achieved, do NOT use the equipment. </a:t>
            </a:r>
          </a:p>
          <a:p>
            <a:pPr lvl="1">
              <a:buFont typeface="Arial" panose="020B0604020202020204" pitchFamily="34" charset="0"/>
              <a:buChar char="•"/>
            </a:pPr>
            <a:r>
              <a:rPr lang="en-US" dirty="0"/>
              <a:t>If using electrified tools while on a lift, use only tools that are double insulated or have a grounding plug. </a:t>
            </a:r>
          </a:p>
          <a:p>
            <a:pPr lvl="1">
              <a:buFont typeface="Arial" panose="020B0604020202020204" pitchFamily="34" charset="0"/>
              <a:buChar char="•"/>
            </a:pPr>
            <a:endParaRPr lang="en-US" dirty="0"/>
          </a:p>
        </p:txBody>
      </p:sp>
      <p:pic>
        <p:nvPicPr>
          <p:cNvPr id="1026" name="Picture 2" descr="Image result for electrocution">
            <a:extLst>
              <a:ext uri="{FF2B5EF4-FFF2-40B4-BE49-F238E27FC236}">
                <a16:creationId xmlns:a16="http://schemas.microsoft.com/office/drawing/2014/main" id="{7EC49A32-01A9-40E6-9CAB-A5E619F1D5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5427" y="2613931"/>
            <a:ext cx="2351332" cy="207578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EBAD0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3303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7&quot;&gt;&lt;object type=&quot;3&quot; unique_id=&quot;10038&quot;&gt;&lt;property id=&quot;20148&quot; value=&quot;5&quot;/&gt;&lt;property id=&quot;20300&quot; value=&quot;Slide 1 - &amp;quot;[Module Name]&amp;quot;&quot;/&gt;&lt;property id=&quot;20307&quot; value=&quot;256&quot;/&gt;&lt;/object&gt;&lt;object type=&quot;3&quot; unique_id=&quot;10039&quot;&gt;&lt;property id=&quot;20148&quot; value=&quot;5&quot;/&gt;&lt;property id=&quot;20300&quot; value=&quot;Slide 2&quot;/&gt;&lt;property id=&quot;20307&quot; value=&quot;257&quot;/&gt;&lt;/object&gt;&lt;object type=&quot;3&quot; unique_id=&quot;10042&quot;&gt;&lt;property id=&quot;20148&quot; value=&quot;5&quot;/&gt;&lt;property id=&quot;20300&quot; value=&quot;Slide 5 - &amp;quot;Thank You!&amp;quot;&quot;/&gt;&lt;property id=&quot;20307&quot; value=&quot;260&quot;/&gt;&lt;/object&gt;&lt;object type=&quot;3&quot; unique_id=&quot;10795&quot;&gt;&lt;property id=&quot;20148&quot; value=&quot;5&quot;/&gt;&lt;property id=&quot;20300&quot; value=&quot;Slide 3&quot;/&gt;&lt;property id=&quot;20307&quot; value=&quot;261&quot;/&gt;&lt;/object&gt;&lt;object type=&quot;3&quot; unique_id=&quot;10796&quot;&gt;&lt;property id=&quot;20148&quot; value=&quot;5&quot;/&gt;&lt;property id=&quot;20300&quot; value=&quot;Slide 4&quot;/&gt;&lt;property id=&quot;20307&quot; value=&quot;262&quot;/&gt;&lt;/object&gt;&lt;/object&gt;&lt;object type=&quot;8&quot; unique_id=&quot;10049&quot;&gt;&lt;/object&gt;&lt;/object&gt;&lt;/database&gt;"/>
  <p:tag name="SECTOMILLISECCONVERTED"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265</TotalTime>
  <Words>2398</Words>
  <Application>Microsoft Office PowerPoint</Application>
  <PresentationFormat>On-screen Show (4:3)</PresentationFormat>
  <Paragraphs>225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Retrospect</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MANLIFT PROCEDURES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MANLIFT PROCEDURES</dc:title>
  <dc:creator>Genesis Maple</dc:creator>
  <cp:lastModifiedBy>Michelle Green</cp:lastModifiedBy>
  <cp:revision>10</cp:revision>
  <dcterms:created xsi:type="dcterms:W3CDTF">2019-05-03T17:56:29Z</dcterms:created>
  <dcterms:modified xsi:type="dcterms:W3CDTF">2021-11-30T17:17:24Z</dcterms:modified>
</cp:coreProperties>
</file>